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20" r:id="rId1"/>
  </p:sldMasterIdLst>
  <p:notesMasterIdLst>
    <p:notesMasterId r:id="rId25"/>
  </p:notesMasterIdLst>
  <p:handoutMasterIdLst>
    <p:handoutMasterId r:id="rId26"/>
  </p:handoutMasterIdLst>
  <p:sldIdLst>
    <p:sldId id="357" r:id="rId2"/>
    <p:sldId id="358" r:id="rId3"/>
    <p:sldId id="411" r:id="rId4"/>
    <p:sldId id="620" r:id="rId5"/>
    <p:sldId id="649" r:id="rId6"/>
    <p:sldId id="637" r:id="rId7"/>
    <p:sldId id="631" r:id="rId8"/>
    <p:sldId id="650" r:id="rId9"/>
    <p:sldId id="642" r:id="rId10"/>
    <p:sldId id="653" r:id="rId11"/>
    <p:sldId id="652" r:id="rId12"/>
    <p:sldId id="654" r:id="rId13"/>
    <p:sldId id="655" r:id="rId14"/>
    <p:sldId id="658" r:id="rId15"/>
    <p:sldId id="659" r:id="rId16"/>
    <p:sldId id="656" r:id="rId17"/>
    <p:sldId id="657" r:id="rId18"/>
    <p:sldId id="665" r:id="rId19"/>
    <p:sldId id="646" r:id="rId20"/>
    <p:sldId id="647" r:id="rId21"/>
    <p:sldId id="660" r:id="rId22"/>
    <p:sldId id="666" r:id="rId23"/>
    <p:sldId id="648" r:id="rId24"/>
  </p:sldIdLst>
  <p:sldSz cx="9144000" cy="6858000" type="screen4x3"/>
  <p:notesSz cx="6797675" cy="9872663"/>
  <p:defaultTextStyle>
    <a:defPPr>
      <a:defRPr lang="de-DE"/>
    </a:defPPr>
    <a:lvl1pPr algn="ctr" rtl="0" fontAlgn="base">
      <a:lnSpc>
        <a:spcPct val="90000"/>
      </a:lnSpc>
      <a:spcBef>
        <a:spcPct val="0"/>
      </a:spcBef>
      <a:spcAft>
        <a:spcPct val="0"/>
      </a:spcAft>
      <a:defRPr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91"/>
    <a:srgbClr val="F6A800"/>
    <a:srgbClr val="387780"/>
    <a:srgbClr val="8CD250"/>
    <a:srgbClr val="DBF3C2"/>
    <a:srgbClr val="CCCCFF"/>
    <a:srgbClr val="9999FF"/>
    <a:srgbClr val="94C9D0"/>
    <a:srgbClr val="97CAD1"/>
    <a:srgbClr val="F0F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autoAdjust="0"/>
    <p:restoredTop sz="88278" autoAdjust="0"/>
  </p:normalViewPr>
  <p:slideViewPr>
    <p:cSldViewPr>
      <p:cViewPr varScale="1">
        <p:scale>
          <a:sx n="142" d="100"/>
          <a:sy n="142" d="100"/>
        </p:scale>
        <p:origin x="-1232" y="-104"/>
      </p:cViewPr>
      <p:guideLst>
        <p:guide orient="horz" pos="2160"/>
        <p:guide orient="horz" pos="4020"/>
        <p:guide orient="horz" pos="935"/>
        <p:guide orient="horz" pos="1570"/>
        <p:guide orient="horz" pos="3748"/>
        <p:guide orient="horz" pos="1425"/>
        <p:guide pos="2880"/>
        <p:guide pos="158"/>
        <p:guide pos="5602"/>
        <p:guide pos="340"/>
      </p:guideLst>
    </p:cSldViewPr>
  </p:slideViewPr>
  <p:notesTextViewPr>
    <p:cViewPr>
      <p:scale>
        <a:sx n="100" d="100"/>
        <a:sy n="100" d="100"/>
      </p:scale>
      <p:origin x="0" y="0"/>
    </p:cViewPr>
  </p:notesTextViewPr>
  <p:notesViewPr>
    <p:cSldViewPr>
      <p:cViewPr varScale="1">
        <p:scale>
          <a:sx n="54" d="100"/>
          <a:sy n="54" d="100"/>
        </p:scale>
        <p:origin x="-1884" y="-108"/>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6576"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900"/>
            </a:lvl1pPr>
          </a:lstStyle>
          <a:p>
            <a:pPr>
              <a:defRPr/>
            </a:pPr>
            <a:endParaRPr lang="de-DE" dirty="0"/>
          </a:p>
        </p:txBody>
      </p:sp>
      <p:sp>
        <p:nvSpPr>
          <p:cNvPr id="66563" name="Rectangle 3"/>
          <p:cNvSpPr>
            <a:spLocks noGrp="1" noChangeArrowheads="1"/>
          </p:cNvSpPr>
          <p:nvPr>
            <p:ph type="dt" sz="quarter" idx="1"/>
          </p:nvPr>
        </p:nvSpPr>
        <p:spPr bwMode="auto">
          <a:xfrm>
            <a:off x="3849482" y="0"/>
            <a:ext cx="2946575"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pPr>
              <a:defRPr/>
            </a:pPr>
            <a:endParaRPr lang="de-DE" dirty="0"/>
          </a:p>
        </p:txBody>
      </p:sp>
      <p:sp>
        <p:nvSpPr>
          <p:cNvPr id="66564" name="Rectangle 4"/>
          <p:cNvSpPr>
            <a:spLocks noGrp="1" noChangeArrowheads="1"/>
          </p:cNvSpPr>
          <p:nvPr>
            <p:ph type="ftr" sz="quarter" idx="2"/>
          </p:nvPr>
        </p:nvSpPr>
        <p:spPr bwMode="auto">
          <a:xfrm>
            <a:off x="0" y="9376899"/>
            <a:ext cx="2946576" cy="4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900"/>
            </a:lvl1pPr>
          </a:lstStyle>
          <a:p>
            <a:pPr>
              <a:defRPr/>
            </a:pPr>
            <a:endParaRPr lang="de-DE" dirty="0"/>
          </a:p>
        </p:txBody>
      </p:sp>
      <p:sp>
        <p:nvSpPr>
          <p:cNvPr id="66565" name="Rectangle 5"/>
          <p:cNvSpPr>
            <a:spLocks noGrp="1" noChangeArrowheads="1"/>
          </p:cNvSpPr>
          <p:nvPr>
            <p:ph type="sldNum" sz="quarter" idx="3"/>
          </p:nvPr>
        </p:nvSpPr>
        <p:spPr bwMode="auto">
          <a:xfrm>
            <a:off x="3849482" y="9376899"/>
            <a:ext cx="2946575" cy="4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900"/>
            </a:lvl1pPr>
          </a:lstStyle>
          <a:p>
            <a:pPr>
              <a:defRPr/>
            </a:pPr>
            <a:fld id="{08EAD380-6A90-46D8-81E4-B33CA899997A}" type="slidenum">
              <a:rPr lang="de-DE"/>
              <a:pPr>
                <a:defRPr/>
              </a:pPr>
              <a:t>‹Nr.›</a:t>
            </a:fld>
            <a:endParaRPr lang="de-DE" dirty="0"/>
          </a:p>
        </p:txBody>
      </p:sp>
    </p:spTree>
    <p:extLst>
      <p:ext uri="{BB962C8B-B14F-4D97-AF65-F5344CB8AC3E}">
        <p14:creationId xmlns:p14="http://schemas.microsoft.com/office/powerpoint/2010/main" val="171210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576"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900"/>
            </a:lvl1pPr>
          </a:lstStyle>
          <a:p>
            <a:pPr>
              <a:defRPr/>
            </a:pPr>
            <a:endParaRPr lang="de-DE" dirty="0"/>
          </a:p>
        </p:txBody>
      </p:sp>
      <p:sp>
        <p:nvSpPr>
          <p:cNvPr id="70659" name="Rectangle 3"/>
          <p:cNvSpPr>
            <a:spLocks noGrp="1" noChangeArrowheads="1"/>
          </p:cNvSpPr>
          <p:nvPr>
            <p:ph type="dt" idx="1"/>
          </p:nvPr>
        </p:nvSpPr>
        <p:spPr bwMode="auto">
          <a:xfrm>
            <a:off x="3849482" y="0"/>
            <a:ext cx="2946575"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pPr>
              <a:defRPr/>
            </a:pPr>
            <a:endParaRPr lang="de-DE" dirty="0"/>
          </a:p>
        </p:txBody>
      </p:sp>
      <p:sp>
        <p:nvSpPr>
          <p:cNvPr id="56324" name="Rectangle 4"/>
          <p:cNvSpPr>
            <a:spLocks noGrp="1" noRot="1" noChangeAspect="1" noChangeArrowheads="1" noTextEdit="1"/>
          </p:cNvSpPr>
          <p:nvPr>
            <p:ph type="sldImg" idx="2"/>
          </p:nvPr>
        </p:nvSpPr>
        <p:spPr bwMode="auto">
          <a:xfrm>
            <a:off x="931863" y="741363"/>
            <a:ext cx="4933950" cy="37004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1225" y="4689238"/>
            <a:ext cx="5435226" cy="444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0662" name="Rectangle 6"/>
          <p:cNvSpPr>
            <a:spLocks noGrp="1" noChangeArrowheads="1"/>
          </p:cNvSpPr>
          <p:nvPr>
            <p:ph type="ftr" sz="quarter" idx="4"/>
          </p:nvPr>
        </p:nvSpPr>
        <p:spPr bwMode="auto">
          <a:xfrm>
            <a:off x="0" y="9376899"/>
            <a:ext cx="2946576" cy="4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900"/>
            </a:lvl1pPr>
          </a:lstStyle>
          <a:p>
            <a:pPr>
              <a:defRPr/>
            </a:pPr>
            <a:endParaRPr lang="de-DE" dirty="0"/>
          </a:p>
        </p:txBody>
      </p:sp>
      <p:sp>
        <p:nvSpPr>
          <p:cNvPr id="70663" name="Rectangle 7"/>
          <p:cNvSpPr>
            <a:spLocks noGrp="1" noChangeArrowheads="1"/>
          </p:cNvSpPr>
          <p:nvPr>
            <p:ph type="sldNum" sz="quarter" idx="5"/>
          </p:nvPr>
        </p:nvSpPr>
        <p:spPr bwMode="auto">
          <a:xfrm>
            <a:off x="3849482" y="9376899"/>
            <a:ext cx="2946575" cy="4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900"/>
            </a:lvl1pPr>
          </a:lstStyle>
          <a:p>
            <a:pPr>
              <a:defRPr/>
            </a:pPr>
            <a:fld id="{1591FDC9-79AB-492E-8D7F-497BFF8CCC6B}" type="slidenum">
              <a:rPr lang="de-DE"/>
              <a:pPr>
                <a:defRPr/>
              </a:pPr>
              <a:t>‹Nr.›</a:t>
            </a:fld>
            <a:endParaRPr lang="de-DE" dirty="0"/>
          </a:p>
        </p:txBody>
      </p:sp>
    </p:spTree>
    <p:extLst>
      <p:ext uri="{BB962C8B-B14F-4D97-AF65-F5344CB8AC3E}">
        <p14:creationId xmlns:p14="http://schemas.microsoft.com/office/powerpoint/2010/main" val="4117114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eaLnBrk="1" hangingPunct="1"/>
            <a:fld id="{46EACB53-B040-41FD-B254-265832FB42AC}" type="slidenum">
              <a:rPr lang="de-DE" smtClean="0"/>
              <a:pPr eaLnBrk="1" hangingPunct="1"/>
              <a:t>1</a:t>
            </a:fld>
            <a:endParaRPr lang="de-DE" dirty="0" smtClean="0"/>
          </a:p>
        </p:txBody>
      </p:sp>
      <p:sp>
        <p:nvSpPr>
          <p:cNvPr id="57347" name="Rectangle 2"/>
          <p:cNvSpPr>
            <a:spLocks noGrp="1" noRot="1" noChangeAspect="1" noChangeArrowheads="1" noTextEdit="1"/>
          </p:cNvSpPr>
          <p:nvPr>
            <p:ph type="sldImg"/>
          </p:nvPr>
        </p:nvSpPr>
        <p:spPr>
          <a:xfrm>
            <a:off x="930275" y="741363"/>
            <a:ext cx="4935538" cy="3702050"/>
          </a:xfrm>
          <a:ln/>
        </p:spPr>
      </p:sp>
      <p:sp>
        <p:nvSpPr>
          <p:cNvPr id="57348" name="Rectangle 3"/>
          <p:cNvSpPr>
            <a:spLocks noGrp="1" noChangeArrowheads="1"/>
          </p:cNvSpPr>
          <p:nvPr>
            <p:ph type="body" idx="1"/>
          </p:nvPr>
        </p:nvSpPr>
        <p:spPr>
          <a:xfrm>
            <a:off x="679606" y="4755552"/>
            <a:ext cx="5435228" cy="4444514"/>
          </a:xfrm>
          <a:noFill/>
        </p:spPr>
        <p:txBody>
          <a:bodyPr/>
          <a:lstStyle/>
          <a:p>
            <a:pPr eaLnBrk="1" hangingPunct="1"/>
            <a:r>
              <a:rPr lang="de-DE" sz="1800" b="1" dirty="0" smtClean="0"/>
              <a:t>– zur Verwendung als Vortragsvorspann Stand: 03/11</a:t>
            </a:r>
          </a:p>
          <a:p>
            <a:pPr eaLnBrk="1" hangingPunct="1"/>
            <a:endParaRPr lang="de-DE"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1000">
                <a:solidFill>
                  <a:schemeClr val="tx1"/>
                </a:solidFill>
                <a:latin typeface="Verdana" pitchFamily="34" charset="0"/>
              </a:defRPr>
            </a:lvl1pPr>
            <a:lvl2pPr marL="742950" indent="-285750" eaLnBrk="0" hangingPunct="0">
              <a:defRPr sz="1000">
                <a:solidFill>
                  <a:schemeClr val="tx1"/>
                </a:solidFill>
                <a:latin typeface="Verdana" pitchFamily="34" charset="0"/>
              </a:defRPr>
            </a:lvl2pPr>
            <a:lvl3pPr marL="1143000" indent="-228600" eaLnBrk="0" hangingPunct="0">
              <a:defRPr sz="1000">
                <a:solidFill>
                  <a:schemeClr val="tx1"/>
                </a:solidFill>
                <a:latin typeface="Verdana" pitchFamily="34" charset="0"/>
              </a:defRPr>
            </a:lvl3pPr>
            <a:lvl4pPr marL="1600200" indent="-228600" eaLnBrk="0" hangingPunct="0">
              <a:defRPr sz="1000">
                <a:solidFill>
                  <a:schemeClr val="tx1"/>
                </a:solidFill>
                <a:latin typeface="Verdana" pitchFamily="34" charset="0"/>
              </a:defRPr>
            </a:lvl4pPr>
            <a:lvl5pPr marL="2057400" indent="-228600" eaLnBrk="0" hangingPunct="0">
              <a:defRPr sz="1000">
                <a:solidFill>
                  <a:schemeClr val="tx1"/>
                </a:solidFill>
                <a:latin typeface="Verdana" pitchFamily="34" charset="0"/>
              </a:defRPr>
            </a:lvl5pPr>
            <a:lvl6pPr marL="2514600" indent="-228600" eaLnBrk="0" fontAlgn="base" hangingPunct="0">
              <a:spcBef>
                <a:spcPct val="0"/>
              </a:spcBef>
              <a:spcAft>
                <a:spcPct val="0"/>
              </a:spcAft>
              <a:defRPr sz="1000">
                <a:solidFill>
                  <a:schemeClr val="tx1"/>
                </a:solidFill>
                <a:latin typeface="Verdana" pitchFamily="34" charset="0"/>
              </a:defRPr>
            </a:lvl6pPr>
            <a:lvl7pPr marL="2971800" indent="-228600" eaLnBrk="0" fontAlgn="base" hangingPunct="0">
              <a:spcBef>
                <a:spcPct val="0"/>
              </a:spcBef>
              <a:spcAft>
                <a:spcPct val="0"/>
              </a:spcAft>
              <a:defRPr sz="1000">
                <a:solidFill>
                  <a:schemeClr val="tx1"/>
                </a:solidFill>
                <a:latin typeface="Verdana" pitchFamily="34" charset="0"/>
              </a:defRPr>
            </a:lvl7pPr>
            <a:lvl8pPr marL="3429000" indent="-228600" eaLnBrk="0" fontAlgn="base" hangingPunct="0">
              <a:spcBef>
                <a:spcPct val="0"/>
              </a:spcBef>
              <a:spcAft>
                <a:spcPct val="0"/>
              </a:spcAft>
              <a:defRPr sz="1000">
                <a:solidFill>
                  <a:schemeClr val="tx1"/>
                </a:solidFill>
                <a:latin typeface="Verdana" pitchFamily="34" charset="0"/>
              </a:defRPr>
            </a:lvl8pPr>
            <a:lvl9pPr marL="3886200" indent="-228600" eaLnBrk="0" fontAlgn="base" hangingPunct="0">
              <a:spcBef>
                <a:spcPct val="0"/>
              </a:spcBef>
              <a:spcAft>
                <a:spcPct val="0"/>
              </a:spcAft>
              <a:defRPr sz="1000">
                <a:solidFill>
                  <a:schemeClr val="tx1"/>
                </a:solidFill>
                <a:latin typeface="Verdana" pitchFamily="34" charset="0"/>
              </a:defRPr>
            </a:lvl9pPr>
          </a:lstStyle>
          <a:p>
            <a:pPr eaLnBrk="1" hangingPunct="1"/>
            <a:fld id="{2937FF8B-5108-4039-AA92-A6CE21A81FE2}" type="slidenum">
              <a:rPr lang="de-DE" sz="1200" smtClean="0"/>
              <a:pPr eaLnBrk="1" hangingPunct="1"/>
              <a:t>21</a:t>
            </a:fld>
            <a:endParaRPr lang="de-DE"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678801" y="4689709"/>
            <a:ext cx="5440075" cy="4442310"/>
          </a:xfrm>
          <a:noFill/>
        </p:spPr>
        <p:txBody>
          <a:bodyPr/>
          <a:lstStyle/>
          <a:p>
            <a:pPr marL="227013" indent="-227013" eaLnBrk="1" hangingPunct="1">
              <a:buFontTx/>
              <a:buAutoNum type="arabicPeriod"/>
            </a:pPr>
            <a:r>
              <a:rPr lang="de-DE" smtClean="0"/>
              <a:t>Unternehmen scannt oder faxt Belege – Vorraussetzungen</a:t>
            </a:r>
          </a:p>
          <a:p>
            <a:pPr marL="227013" indent="-227013" eaLnBrk="1" hangingPunct="1">
              <a:buFontTx/>
              <a:buAutoNum type="arabicPeriod"/>
            </a:pPr>
            <a:r>
              <a:rPr lang="de-DE" smtClean="0"/>
              <a:t>Belege werden in der BV online abgelegt</a:t>
            </a:r>
          </a:p>
          <a:p>
            <a:pPr marL="227013" indent="-227013" eaLnBrk="1" hangingPunct="1">
              <a:buFontTx/>
              <a:buAutoNum type="arabicPeriod"/>
            </a:pPr>
            <a:r>
              <a:rPr lang="de-DE" smtClean="0"/>
              <a:t>Kanzlei verbucht diese Belege und erstellt die Fibu</a:t>
            </a:r>
          </a:p>
          <a:p>
            <a:pPr marL="227013" indent="-227013" eaLnBrk="1" hangingPunct="1">
              <a:buFontTx/>
              <a:buAutoNum type="arabicPeriod"/>
            </a:pPr>
            <a:r>
              <a:rPr lang="de-DE" smtClean="0"/>
              <a:t>ünerträgt die Buchungsinformationen zurück</a:t>
            </a:r>
          </a:p>
          <a:p>
            <a:pPr marL="227013" indent="-227013" eaLnBrk="1" hangingPunct="1"/>
            <a:endParaRPr lang="de-DE" smtClean="0"/>
          </a:p>
          <a:p>
            <a:pPr marL="227013" indent="-227013" eaLnBrk="1" hangingPunct="1"/>
            <a:r>
              <a:rPr lang="de-DE" smtClean="0"/>
              <a:t>Vorteil: </a:t>
            </a:r>
          </a:p>
          <a:p>
            <a:pPr marL="227013" indent="-227013" eaLnBrk="1" hangingPunct="1">
              <a:buFontTx/>
              <a:buChar char="•"/>
            </a:pPr>
            <a:r>
              <a:rPr lang="de-DE" smtClean="0"/>
              <a:t>Aufbau digitales Belegarchiv</a:t>
            </a:r>
          </a:p>
          <a:p>
            <a:pPr marL="227013" indent="-227013" eaLnBrk="1" hangingPunct="1">
              <a:buFontTx/>
              <a:buChar char="•"/>
            </a:pPr>
            <a:r>
              <a:rPr lang="de-DE" smtClean="0"/>
              <a:t>einfach und schnell Suche</a:t>
            </a:r>
          </a:p>
          <a:p>
            <a:pPr marL="227013" indent="-227013" eaLnBrk="1" hangingPunct="1">
              <a:buFontTx/>
              <a:buAutoNum type="arabicPeriod"/>
            </a:pPr>
            <a:endParaRPr lang="de-DE" smtClean="0"/>
          </a:p>
          <a:p>
            <a:pPr marL="227013" indent="-227013" eaLnBrk="1" hangingPunct="1"/>
            <a:r>
              <a:rPr lang="de-DE" b="1" smtClean="0"/>
              <a:t>Diese Lösung setzen schon über 20.000 Unternehmen erfolgreich ein!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eaLnBrk="1" hangingPunct="1"/>
            <a:fld id="{44E37B33-5CA3-42E4-BEE6-D71D77C1285D}" type="slidenum">
              <a:rPr lang="de-DE" smtClean="0"/>
              <a:pPr eaLnBrk="1" hangingPunct="1"/>
              <a:t>2</a:t>
            </a:fld>
            <a:endParaRPr lang="de-DE"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a:t>
            </a:r>
            <a:r>
              <a:rPr lang="de-DE" baseline="0" dirty="0" smtClean="0"/>
              <a:t> Sicht, die sich viele wünschen: Auf einen Blick sehen Sie wie viele Rechnungen noch zu bezahlen sind und wie viele Zahlungen noch offen sind.</a:t>
            </a:r>
          </a:p>
          <a:p>
            <a:endParaRPr lang="de-DE" baseline="0" dirty="0" smtClean="0"/>
          </a:p>
          <a:p>
            <a:r>
              <a:rPr lang="de-DE" baseline="0" dirty="0" smtClean="0"/>
              <a:t>So vergessen Sie keine Zahlungen mehr und sehen im Überblick aller Konten, welches Konto mit der Zahlung der Rechnung belastet werden soll. </a:t>
            </a:r>
            <a:endParaRPr lang="de-DE" dirty="0"/>
          </a:p>
        </p:txBody>
      </p:sp>
      <p:sp>
        <p:nvSpPr>
          <p:cNvPr id="4" name="Foliennummernplatzhalter 3"/>
          <p:cNvSpPr>
            <a:spLocks noGrp="1"/>
          </p:cNvSpPr>
          <p:nvPr>
            <p:ph type="sldNum" sz="quarter" idx="10"/>
          </p:nvPr>
        </p:nvSpPr>
        <p:spPr/>
        <p:txBody>
          <a:bodyPr/>
          <a:lstStyle/>
          <a:p>
            <a:pPr>
              <a:defRPr/>
            </a:pPr>
            <a:fld id="{DFCBEB14-317E-40B7-BC03-AEE7ECB2AC2A}" type="slidenum">
              <a:rPr lang="de-DE" smtClean="0"/>
              <a:pPr>
                <a:defRPr/>
              </a:pPr>
              <a:t>10</a:t>
            </a:fld>
            <a:endParaRPr lang="de-DE" dirty="0"/>
          </a:p>
        </p:txBody>
      </p:sp>
    </p:spTree>
    <p:extLst>
      <p:ext uri="{BB962C8B-B14F-4D97-AF65-F5344CB8AC3E}">
        <p14:creationId xmlns:p14="http://schemas.microsoft.com/office/powerpoint/2010/main" val="58381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Auch das Prüfen der Kontoumsätze erledigen Sie innerhalb eines Systems.</a:t>
            </a:r>
            <a:r>
              <a:rPr lang="de-DE" baseline="0" dirty="0" smtClean="0"/>
              <a:t> Dafür holen Sie sich die jeweiligen Kontoumsätze Ihrer Konten ins System. Automatismen suchen und verknüpfen Kontoumsatz und digitale Belege. Das erleichtert das Prüfen und die Positionen sind auch später noch leicht nachzuvollziehen. </a:t>
            </a:r>
          </a:p>
          <a:p>
            <a:endParaRPr lang="de-DE" baseline="0" dirty="0" smtClean="0"/>
          </a:p>
          <a:p>
            <a:r>
              <a:rPr lang="de-DE" baseline="0" dirty="0" smtClean="0"/>
              <a:t>Nutzen Sie diese Funktion vor allem um Ihre Forderungen ggü. Kunden abzugleichen.</a:t>
            </a:r>
          </a:p>
          <a:p>
            <a:endParaRPr lang="de-DE" baseline="0" dirty="0" smtClean="0"/>
          </a:p>
          <a:p>
            <a:r>
              <a:rPr lang="de-DE" baseline="0" dirty="0" smtClean="0"/>
              <a:t>Mit der Notizfunktion können Sie auch dem Steuerberater wichtige Informationen zur Zahlungsposition mitgeben. </a:t>
            </a:r>
            <a:endParaRPr lang="de-DE" dirty="0"/>
          </a:p>
        </p:txBody>
      </p:sp>
      <p:sp>
        <p:nvSpPr>
          <p:cNvPr id="4" name="Foliennummernplatzhalter 3"/>
          <p:cNvSpPr>
            <a:spLocks noGrp="1"/>
          </p:cNvSpPr>
          <p:nvPr>
            <p:ph type="sldNum" sz="quarter" idx="10"/>
          </p:nvPr>
        </p:nvSpPr>
        <p:spPr/>
        <p:txBody>
          <a:bodyPr/>
          <a:lstStyle/>
          <a:p>
            <a:pPr>
              <a:defRPr/>
            </a:pPr>
            <a:fld id="{DFCBEB14-317E-40B7-BC03-AEE7ECB2AC2A}" type="slidenum">
              <a:rPr lang="de-DE" smtClean="0"/>
              <a:pPr>
                <a:defRPr/>
              </a:pPr>
              <a:t>12</a:t>
            </a:fld>
            <a:endParaRPr lang="de-DE" dirty="0"/>
          </a:p>
        </p:txBody>
      </p:sp>
    </p:spTree>
    <p:extLst>
      <p:ext uri="{BB962C8B-B14F-4D97-AF65-F5344CB8AC3E}">
        <p14:creationId xmlns:p14="http://schemas.microsoft.com/office/powerpoint/2010/main" val="165498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Prüfung der Kontoumsätze können Sie leicht beschleunigen, praktisch vorallem bei monatlich wiederkehrenden Buchen wie Miete und Versicherungen. </a:t>
            </a:r>
          </a:p>
          <a:p>
            <a:endParaRPr lang="de-DE" baseline="0" dirty="0" smtClean="0"/>
          </a:p>
          <a:p>
            <a:r>
              <a:rPr lang="de-DE" baseline="0" dirty="0" smtClean="0"/>
              <a:t>Legen Sie dafür einfach eine Regel an und die Software prüft für Sie. Bequemer geht es nicht.</a:t>
            </a:r>
            <a:endParaRPr lang="de-DE" dirty="0"/>
          </a:p>
        </p:txBody>
      </p:sp>
      <p:sp>
        <p:nvSpPr>
          <p:cNvPr id="4" name="Foliennummernplatzhalter 3"/>
          <p:cNvSpPr>
            <a:spLocks noGrp="1"/>
          </p:cNvSpPr>
          <p:nvPr>
            <p:ph type="sldNum" sz="quarter" idx="10"/>
          </p:nvPr>
        </p:nvSpPr>
        <p:spPr/>
        <p:txBody>
          <a:bodyPr/>
          <a:lstStyle/>
          <a:p>
            <a:pPr>
              <a:defRPr/>
            </a:pPr>
            <a:fld id="{DFCBEB14-317E-40B7-BC03-AEE7ECB2AC2A}" type="slidenum">
              <a:rPr lang="de-DE" smtClean="0"/>
              <a:pPr>
                <a:defRPr/>
              </a:pPr>
              <a:t>13</a:t>
            </a:fld>
            <a:endParaRPr lang="de-DE" dirty="0"/>
          </a:p>
        </p:txBody>
      </p:sp>
    </p:spTree>
    <p:extLst>
      <p:ext uri="{BB962C8B-B14F-4D97-AF65-F5344CB8AC3E}">
        <p14:creationId xmlns:p14="http://schemas.microsoft.com/office/powerpoint/2010/main" val="347512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FCBEB14-317E-40B7-BC03-AEE7ECB2AC2A}" type="slidenum">
              <a:rPr lang="de-DE" smtClean="0"/>
              <a:pPr>
                <a:defRPr/>
              </a:pPr>
              <a:t>14</a:t>
            </a:fld>
            <a:endParaRPr lang="de-DE" dirty="0"/>
          </a:p>
        </p:txBody>
      </p:sp>
    </p:spTree>
    <p:extLst>
      <p:ext uri="{BB962C8B-B14F-4D97-AF65-F5344CB8AC3E}">
        <p14:creationId xmlns:p14="http://schemas.microsoft.com/office/powerpoint/2010/main" val="205595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defTabSz="844550" eaLnBrk="0" hangingPunct="0">
              <a:spcBef>
                <a:spcPct val="50000"/>
              </a:spcBef>
              <a:buClr>
                <a:schemeClr val="folHlink"/>
              </a:buClr>
              <a:buFont typeface="Wingdings" pitchFamily="2" charset="2"/>
              <a:buNone/>
            </a:pPr>
            <a:r>
              <a:rPr lang="de-DE" dirty="0" smtClean="0">
                <a:solidFill>
                  <a:schemeClr val="tx1"/>
                </a:solidFill>
                <a:latin typeface="Verdana" pitchFamily="34" charset="0"/>
              </a:rPr>
              <a:t>Einfache Vorerfassung</a:t>
            </a:r>
            <a:r>
              <a:rPr lang="de-DE" baseline="0" dirty="0" smtClean="0">
                <a:solidFill>
                  <a:schemeClr val="tx1"/>
                </a:solidFill>
                <a:latin typeface="Verdana" pitchFamily="34" charset="0"/>
              </a:rPr>
              <a:t> ohne Zettelwust und Excel-Tabellen von </a:t>
            </a:r>
            <a:endParaRPr lang="de-DE" sz="1000" kern="1200" dirty="0" smtClean="0">
              <a:solidFill>
                <a:schemeClr val="tx1"/>
              </a:solidFill>
              <a:latin typeface="Verdana" pitchFamily="34" charset="0"/>
              <a:ea typeface="+mn-ea"/>
              <a:cs typeface="+mn-cs"/>
            </a:endParaRPr>
          </a:p>
          <a:p>
            <a:pPr marL="261938" indent="-261938" algn="l" defTabSz="844550" eaLnBrk="0" hangingPunct="0">
              <a:spcBef>
                <a:spcPct val="50000"/>
              </a:spcBef>
              <a:buClr>
                <a:schemeClr val="folHlink"/>
              </a:buClr>
              <a:buFont typeface="Wingdings" pitchFamily="2" charset="2"/>
              <a:buChar char="n"/>
            </a:pPr>
            <a:r>
              <a:rPr lang="de-DE" sz="1000" kern="1200" dirty="0" smtClean="0">
                <a:solidFill>
                  <a:schemeClr val="tx1"/>
                </a:solidFill>
                <a:latin typeface="Verdana" pitchFamily="34" charset="0"/>
                <a:ea typeface="+mn-ea"/>
                <a:cs typeface="+mn-cs"/>
              </a:rPr>
              <a:t>Geleisteten Stunden</a:t>
            </a:r>
          </a:p>
          <a:p>
            <a:pPr marL="261938" indent="-261938" algn="l" defTabSz="844550" eaLnBrk="0" hangingPunct="0">
              <a:spcBef>
                <a:spcPct val="50000"/>
              </a:spcBef>
              <a:buClr>
                <a:schemeClr val="folHlink"/>
              </a:buClr>
              <a:buFont typeface="Wingdings" pitchFamily="2" charset="2"/>
              <a:buChar char="n"/>
            </a:pPr>
            <a:r>
              <a:rPr lang="de-DE" sz="1000" kern="1200" dirty="0" smtClean="0">
                <a:solidFill>
                  <a:schemeClr val="tx1"/>
                </a:solidFill>
                <a:latin typeface="Verdana" pitchFamily="34" charset="0"/>
                <a:ea typeface="+mn-ea"/>
                <a:cs typeface="+mn-cs"/>
              </a:rPr>
              <a:t>Gehalt</a:t>
            </a:r>
          </a:p>
          <a:p>
            <a:pPr marL="261938" indent="-261938" algn="l" defTabSz="844550" eaLnBrk="0" hangingPunct="0">
              <a:spcBef>
                <a:spcPct val="50000"/>
              </a:spcBef>
              <a:buClr>
                <a:schemeClr val="folHlink"/>
              </a:buClr>
              <a:buFont typeface="Wingdings" pitchFamily="2" charset="2"/>
              <a:buChar char="n"/>
            </a:pPr>
            <a:r>
              <a:rPr lang="de-DE" sz="1000" kern="1200" dirty="0" smtClean="0">
                <a:solidFill>
                  <a:schemeClr val="tx1"/>
                </a:solidFill>
                <a:latin typeface="Verdana" pitchFamily="34" charset="0"/>
                <a:ea typeface="+mn-ea"/>
                <a:cs typeface="+mn-cs"/>
              </a:rPr>
              <a:t>Sonderzahlungen z. B. Weihnachtsgeld</a:t>
            </a:r>
          </a:p>
          <a:p>
            <a:pPr marL="261938" indent="-261938" algn="l" defTabSz="844550" eaLnBrk="0" hangingPunct="0">
              <a:spcBef>
                <a:spcPct val="50000"/>
              </a:spcBef>
              <a:buClr>
                <a:schemeClr val="folHlink"/>
              </a:buClr>
              <a:buFont typeface="Wingdings" pitchFamily="2" charset="2"/>
              <a:buChar char="n"/>
            </a:pPr>
            <a:r>
              <a:rPr lang="de-DE" sz="1000" kern="1200" dirty="0" smtClean="0">
                <a:solidFill>
                  <a:schemeClr val="tx1"/>
                </a:solidFill>
                <a:latin typeface="Verdana" pitchFamily="34" charset="0"/>
                <a:ea typeface="+mn-ea"/>
                <a:cs typeface="+mn-cs"/>
              </a:rPr>
              <a:t>Netto Be-/Abzügen z.B. Vermögensbildung</a:t>
            </a:r>
          </a:p>
          <a:p>
            <a:pPr marL="261938" indent="-261938" algn="l" defTabSz="844550" eaLnBrk="0" hangingPunct="0">
              <a:spcBef>
                <a:spcPct val="50000"/>
              </a:spcBef>
              <a:buClr>
                <a:schemeClr val="folHlink"/>
              </a:buClr>
              <a:buFont typeface="Wingdings" pitchFamily="2" charset="2"/>
              <a:buChar char="n"/>
            </a:pPr>
            <a:r>
              <a:rPr lang="de-DE" sz="1000" kern="1200" dirty="0" smtClean="0">
                <a:solidFill>
                  <a:schemeClr val="tx1"/>
                </a:solidFill>
                <a:latin typeface="Verdana" pitchFamily="34" charset="0"/>
                <a:ea typeface="+mn-ea"/>
                <a:cs typeface="+mn-cs"/>
              </a:rPr>
              <a:t>Fahrtkosten</a:t>
            </a:r>
          </a:p>
          <a:p>
            <a:pPr marL="261938" indent="-261938" algn="l" defTabSz="844550" eaLnBrk="0" hangingPunct="0">
              <a:spcBef>
                <a:spcPct val="50000"/>
              </a:spcBef>
              <a:buClr>
                <a:schemeClr val="folHlink"/>
              </a:buClr>
              <a:buFont typeface="Wingdings" pitchFamily="2" charset="2"/>
              <a:buChar char="n"/>
            </a:pPr>
            <a:r>
              <a:rPr lang="de-DE" sz="1000" kern="1200" dirty="0" smtClean="0">
                <a:solidFill>
                  <a:schemeClr val="tx1"/>
                </a:solidFill>
                <a:latin typeface="Verdana" pitchFamily="34" charset="0"/>
                <a:ea typeface="+mn-ea"/>
                <a:cs typeface="+mn-cs"/>
              </a:rPr>
              <a:t>Vorschüsse für Mitarbeiter</a:t>
            </a:r>
          </a:p>
          <a:p>
            <a:pPr marL="261938" indent="-261938" algn="l" defTabSz="844550" eaLnBrk="0" hangingPunct="0">
              <a:spcBef>
                <a:spcPct val="50000"/>
              </a:spcBef>
              <a:buClr>
                <a:schemeClr val="folHlink"/>
              </a:buClr>
              <a:buFont typeface="Wingdings" pitchFamily="2" charset="2"/>
              <a:buChar char="n"/>
            </a:pPr>
            <a:r>
              <a:rPr lang="de-DE" sz="1000" kern="1200" dirty="0" smtClean="0">
                <a:solidFill>
                  <a:schemeClr val="tx1"/>
                </a:solidFill>
                <a:latin typeface="Verdana" pitchFamily="34" charset="0"/>
                <a:ea typeface="+mn-ea"/>
                <a:cs typeface="+mn-cs"/>
              </a:rPr>
              <a:t>Arbeits- und Ausfallzeiten (Baugewerbe)</a:t>
            </a:r>
            <a:endParaRPr lang="de-DE" dirty="0" smtClean="0">
              <a:solidFill>
                <a:schemeClr val="tx1"/>
              </a:solidFill>
              <a:latin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solidFill>
                <a:schemeClr val="tx1"/>
              </a:solidFill>
              <a:latin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solidFill>
                  <a:schemeClr val="tx1"/>
                </a:solidFill>
                <a:latin typeface="Verdana" pitchFamily="34" charset="0"/>
              </a:rPr>
              <a:t>Bei Stundenlohnempfänger setzt sich Brutto/Netto-Abrechnung oft aus mehreren Lohnarten zusammen</a:t>
            </a:r>
            <a:r>
              <a:rPr lang="de-DE" baseline="0" dirty="0" smtClean="0">
                <a:solidFill>
                  <a:schemeClr val="tx1"/>
                </a:solidFill>
                <a:latin typeface="Verdana" pitchFamily="34" charset="0"/>
              </a:rPr>
              <a:t> – hier können in Unternehmen online die verschiedenen Lohnarten und die geleisteten Stunden eingegeben werden.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solidFill>
                <a:schemeClr val="tx1"/>
              </a:solidFill>
              <a:latin typeface="Verdana" pitchFamily="34" charset="0"/>
            </a:endParaRPr>
          </a:p>
          <a:p>
            <a:pPr lvl="0" algn="l" defTabSz="844550">
              <a:lnSpc>
                <a:spcPct val="90000"/>
              </a:lnSpc>
              <a:spcBef>
                <a:spcPct val="0"/>
              </a:spcBef>
              <a:spcAft>
                <a:spcPct val="35000"/>
              </a:spcAft>
            </a:pPr>
            <a:r>
              <a:rPr lang="de-DE" sz="1400" kern="1200" dirty="0" smtClean="0">
                <a:solidFill>
                  <a:schemeClr val="tx1"/>
                </a:solidFill>
              </a:rPr>
              <a:t>Auftrag beim Kunden</a:t>
            </a:r>
          </a:p>
          <a:p>
            <a:pPr lvl="0" algn="l" defTabSz="844550">
              <a:lnSpc>
                <a:spcPct val="90000"/>
              </a:lnSpc>
              <a:spcBef>
                <a:spcPct val="0"/>
              </a:spcBef>
              <a:spcAft>
                <a:spcPct val="35000"/>
              </a:spcAft>
            </a:pPr>
            <a:r>
              <a:rPr lang="de-DE" sz="1200" dirty="0" smtClean="0">
                <a:solidFill>
                  <a:schemeClr val="tx1"/>
                </a:solidFill>
              </a:rPr>
              <a:t>z. B. Lohnart für die Arbeitszeit wenn Arbeitnehmer beim Kunden ist</a:t>
            </a:r>
            <a:endParaRPr lang="de-DE" sz="1400" kern="1200" dirty="0" smtClean="0">
              <a:solidFill>
                <a:schemeClr val="tx1"/>
              </a:solidFill>
            </a:endParaRPr>
          </a:p>
          <a:p>
            <a:pPr lvl="0" algn="l" defTabSz="844550">
              <a:lnSpc>
                <a:spcPct val="90000"/>
              </a:lnSpc>
              <a:spcBef>
                <a:spcPct val="0"/>
              </a:spcBef>
              <a:spcAft>
                <a:spcPct val="35000"/>
              </a:spcAft>
            </a:pPr>
            <a:r>
              <a:rPr lang="de-DE" sz="1600" kern="1200" dirty="0" smtClean="0">
                <a:solidFill>
                  <a:schemeClr val="tx1"/>
                </a:solidFill>
              </a:rPr>
              <a:t>Service- und Rüstzeiten</a:t>
            </a:r>
          </a:p>
          <a:p>
            <a:pPr marL="0" lvl="1" algn="l" defTabSz="666750">
              <a:lnSpc>
                <a:spcPct val="90000"/>
              </a:lnSpc>
              <a:spcBef>
                <a:spcPct val="0"/>
              </a:spcBef>
              <a:spcAft>
                <a:spcPct val="15000"/>
              </a:spcAft>
            </a:pPr>
            <a:r>
              <a:rPr lang="de-DE" sz="1400" kern="1200" dirty="0" smtClean="0">
                <a:solidFill>
                  <a:schemeClr val="tx1"/>
                </a:solidFill>
              </a:rPr>
              <a:t>z. B. Lohnart für die Service und Rüstzeiten die für Angebotserstellung entstehen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solidFill>
                <a:schemeClr val="tx1"/>
              </a:solidFill>
              <a:latin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solidFill>
                <a:schemeClr val="tx1"/>
              </a:solidFill>
              <a:latin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solidFill>
                  <a:schemeClr val="tx1"/>
                </a:solidFill>
                <a:latin typeface="Verdana" pitchFamily="34" charset="0"/>
              </a:rPr>
              <a:t>Das Bruttoarbeitsentgelt berechnet sich automatisch.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solidFill>
                <a:schemeClr val="tx1"/>
              </a:solidFill>
              <a:latin typeface="Verdan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solidFill>
                  <a:schemeClr val="tx1"/>
                </a:solidFill>
                <a:latin typeface="Verdana" pitchFamily="34" charset="0"/>
              </a:rPr>
              <a:t>Der Steuerberater wiederum hat so alle Angaben für die Erstellung der Lohnabrechnung beisammen. </a:t>
            </a:r>
            <a:endParaRPr lang="de-DE" dirty="0" smtClean="0">
              <a:solidFill>
                <a:schemeClr val="tx1"/>
              </a:solidFill>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DFCBEB14-317E-40B7-BC03-AEE7ECB2AC2A}" type="slidenum">
              <a:rPr lang="de-DE" smtClean="0"/>
              <a:pPr>
                <a:defRPr/>
              </a:pPr>
              <a:t>16</a:t>
            </a:fld>
            <a:endParaRPr lang="de-DE" dirty="0"/>
          </a:p>
        </p:txBody>
      </p:sp>
    </p:spTree>
    <p:extLst>
      <p:ext uri="{BB962C8B-B14F-4D97-AF65-F5344CB8AC3E}">
        <p14:creationId xmlns:p14="http://schemas.microsoft.com/office/powerpoint/2010/main" val="159677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Einfache und zeitnahe Erfassung der Baraus- und –einnahmen im elektronischen</a:t>
            </a:r>
            <a:r>
              <a:rPr lang="de-DE" baseline="0" dirty="0" smtClean="0"/>
              <a:t> GOB konformen Kassenbuch. </a:t>
            </a:r>
          </a:p>
          <a:p>
            <a:endParaRPr lang="de-DE" baseline="0" dirty="0" smtClean="0"/>
          </a:p>
          <a:p>
            <a:r>
              <a:rPr lang="de-DE" baseline="0" dirty="0" smtClean="0"/>
              <a:t>Wenn Sie Barbelege einscannen füllt Ihnen die Software den Eintrag für das Kassenbuch automatisch- dank der sogenannten OCR-Erkennung. Diese liest den Beleg ab und übernimmt nur sicher erkannte Informationen in die Eingabefelder. </a:t>
            </a:r>
          </a:p>
          <a:p>
            <a:endParaRPr lang="de-DE" baseline="0" dirty="0" smtClean="0"/>
          </a:p>
          <a:p>
            <a:r>
              <a:rPr lang="de-DE" baseline="0" dirty="0" smtClean="0"/>
              <a:t>Natürlich können auch Eintragungen ohne digitalen Beleg erledigt werden. Auf der sicheren Seite bei Erfassung der Kasse sind Sie mit der laufenden Kassenminusprüfung.</a:t>
            </a:r>
          </a:p>
          <a:p>
            <a:endParaRPr lang="de-DE" dirty="0"/>
          </a:p>
        </p:txBody>
      </p:sp>
      <p:sp>
        <p:nvSpPr>
          <p:cNvPr id="4" name="Foliennummernplatzhalter 3"/>
          <p:cNvSpPr>
            <a:spLocks noGrp="1"/>
          </p:cNvSpPr>
          <p:nvPr>
            <p:ph type="sldNum" sz="quarter" idx="10"/>
          </p:nvPr>
        </p:nvSpPr>
        <p:spPr/>
        <p:txBody>
          <a:bodyPr/>
          <a:lstStyle/>
          <a:p>
            <a:pPr>
              <a:defRPr/>
            </a:pPr>
            <a:fld id="{DFCBEB14-317E-40B7-BC03-AEE7ECB2AC2A}" type="slidenum">
              <a:rPr lang="de-DE" smtClean="0"/>
              <a:pPr>
                <a:defRPr/>
              </a:pPr>
              <a:t>17</a:t>
            </a:fld>
            <a:endParaRPr lang="de-DE" dirty="0"/>
          </a:p>
        </p:txBody>
      </p:sp>
    </p:spTree>
    <p:extLst>
      <p:ext uri="{BB962C8B-B14F-4D97-AF65-F5344CB8AC3E}">
        <p14:creationId xmlns:p14="http://schemas.microsoft.com/office/powerpoint/2010/main" val="330098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p:spPr>
        <p:txBody>
          <a:bodyPr/>
          <a:lstStyle/>
          <a:p>
            <a:endParaRPr lang="de-DE" smtClean="0"/>
          </a:p>
        </p:txBody>
      </p:sp>
      <p:sp>
        <p:nvSpPr>
          <p:cNvPr id="69636" name="Foliennummernplatzhalter 3"/>
          <p:cNvSpPr>
            <a:spLocks noGrp="1"/>
          </p:cNvSpPr>
          <p:nvPr>
            <p:ph type="sldNum" sz="quarter" idx="5"/>
          </p:nvPr>
        </p:nvSpPr>
        <p:spPr>
          <a:noFill/>
        </p:spPr>
        <p:txBody>
          <a:bodyPr/>
          <a:lstStyle>
            <a:lvl1pPr eaLnBrk="0" hangingPunct="0">
              <a:defRPr sz="1000">
                <a:solidFill>
                  <a:schemeClr val="tx1"/>
                </a:solidFill>
                <a:latin typeface="Verdana" pitchFamily="34" charset="0"/>
              </a:defRPr>
            </a:lvl1pPr>
            <a:lvl2pPr marL="742950" indent="-285750" eaLnBrk="0" hangingPunct="0">
              <a:defRPr sz="1000">
                <a:solidFill>
                  <a:schemeClr val="tx1"/>
                </a:solidFill>
                <a:latin typeface="Verdana" pitchFamily="34" charset="0"/>
              </a:defRPr>
            </a:lvl2pPr>
            <a:lvl3pPr marL="1143000" indent="-228600" eaLnBrk="0" hangingPunct="0">
              <a:defRPr sz="1000">
                <a:solidFill>
                  <a:schemeClr val="tx1"/>
                </a:solidFill>
                <a:latin typeface="Verdana" pitchFamily="34" charset="0"/>
              </a:defRPr>
            </a:lvl3pPr>
            <a:lvl4pPr marL="1600200" indent="-228600" eaLnBrk="0" hangingPunct="0">
              <a:defRPr sz="1000">
                <a:solidFill>
                  <a:schemeClr val="tx1"/>
                </a:solidFill>
                <a:latin typeface="Verdana" pitchFamily="34" charset="0"/>
              </a:defRPr>
            </a:lvl4pPr>
            <a:lvl5pPr marL="2057400" indent="-228600" eaLnBrk="0" hangingPunct="0">
              <a:defRPr sz="1000">
                <a:solidFill>
                  <a:schemeClr val="tx1"/>
                </a:solidFill>
                <a:latin typeface="Verdana" pitchFamily="34" charset="0"/>
              </a:defRPr>
            </a:lvl5pPr>
            <a:lvl6pPr marL="2514600" indent="-228600" eaLnBrk="0" fontAlgn="base" hangingPunct="0">
              <a:spcBef>
                <a:spcPct val="0"/>
              </a:spcBef>
              <a:spcAft>
                <a:spcPct val="0"/>
              </a:spcAft>
              <a:defRPr sz="1000">
                <a:solidFill>
                  <a:schemeClr val="tx1"/>
                </a:solidFill>
                <a:latin typeface="Verdana" pitchFamily="34" charset="0"/>
              </a:defRPr>
            </a:lvl6pPr>
            <a:lvl7pPr marL="2971800" indent="-228600" eaLnBrk="0" fontAlgn="base" hangingPunct="0">
              <a:spcBef>
                <a:spcPct val="0"/>
              </a:spcBef>
              <a:spcAft>
                <a:spcPct val="0"/>
              </a:spcAft>
              <a:defRPr sz="1000">
                <a:solidFill>
                  <a:schemeClr val="tx1"/>
                </a:solidFill>
                <a:latin typeface="Verdana" pitchFamily="34" charset="0"/>
              </a:defRPr>
            </a:lvl7pPr>
            <a:lvl8pPr marL="3429000" indent="-228600" eaLnBrk="0" fontAlgn="base" hangingPunct="0">
              <a:spcBef>
                <a:spcPct val="0"/>
              </a:spcBef>
              <a:spcAft>
                <a:spcPct val="0"/>
              </a:spcAft>
              <a:defRPr sz="1000">
                <a:solidFill>
                  <a:schemeClr val="tx1"/>
                </a:solidFill>
                <a:latin typeface="Verdana" pitchFamily="34" charset="0"/>
              </a:defRPr>
            </a:lvl8pPr>
            <a:lvl9pPr marL="3886200" indent="-228600" eaLnBrk="0" fontAlgn="base" hangingPunct="0">
              <a:spcBef>
                <a:spcPct val="0"/>
              </a:spcBef>
              <a:spcAft>
                <a:spcPct val="0"/>
              </a:spcAft>
              <a:defRPr sz="1000">
                <a:solidFill>
                  <a:schemeClr val="tx1"/>
                </a:solidFill>
                <a:latin typeface="Verdana" pitchFamily="34" charset="0"/>
              </a:defRPr>
            </a:lvl9pPr>
          </a:lstStyle>
          <a:p>
            <a:pPr eaLnBrk="1" hangingPunct="1"/>
            <a:fld id="{52AE9B5B-8AD4-49B5-B08B-F71BC571A99F}" type="slidenum">
              <a:rPr lang="de-DE" sz="1200" smtClean="0"/>
              <a:pPr eaLnBrk="1" hangingPunct="1"/>
              <a:t>18</a:t>
            </a:fld>
            <a:endParaRPr lang="de-DE"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743200"/>
            <a:ext cx="9144000" cy="914400"/>
          </a:xfrm>
          <a:prstGeom prst="rect">
            <a:avLst/>
          </a:prstGeom>
          <a:solidFill>
            <a:srgbClr val="005091"/>
          </a:solidFill>
          <a:ln>
            <a:noFill/>
          </a:ln>
          <a:effectLst/>
          <a:extLst/>
        </p:spPr>
        <p:txBody>
          <a:bodyPr wrap="none" lIns="90000" tIns="46800" rIns="90000" bIns="46800" anchor="ctr"/>
          <a:lstStyle/>
          <a:p>
            <a:pPr algn="l"/>
            <a:endParaRPr lang="de-DE" sz="900" dirty="0">
              <a:solidFill>
                <a:srgbClr val="000000"/>
              </a:solidFill>
            </a:endParaRPr>
          </a:p>
        </p:txBody>
      </p:sp>
      <p:sp>
        <p:nvSpPr>
          <p:cNvPr id="516099" name="Rectangle 3"/>
          <p:cNvSpPr>
            <a:spLocks noGrp="1" noChangeArrowheads="1"/>
          </p:cNvSpPr>
          <p:nvPr>
            <p:ph type="ctrTitle"/>
          </p:nvPr>
        </p:nvSpPr>
        <p:spPr>
          <a:xfrm>
            <a:off x="342900" y="2744788"/>
            <a:ext cx="6029325" cy="604837"/>
          </a:xfrm>
        </p:spPr>
        <p:txBody>
          <a:bodyPr tIns="45720" rIns="0" bIns="45720" anchor="b"/>
          <a:lstStyle>
            <a:lvl1pPr>
              <a:defRPr sz="2800">
                <a:solidFill>
                  <a:schemeClr val="bg1"/>
                </a:solidFill>
              </a:defRPr>
            </a:lvl1pPr>
          </a:lstStyle>
          <a:p>
            <a:pPr lvl="0"/>
            <a:r>
              <a:rPr lang="de-DE" noProof="0" dirty="0" smtClean="0"/>
              <a:t>Titelformat bearbeiten</a:t>
            </a:r>
          </a:p>
        </p:txBody>
      </p:sp>
      <p:sp>
        <p:nvSpPr>
          <p:cNvPr id="516100" name="Rectangle 4"/>
          <p:cNvSpPr>
            <a:spLocks noGrp="1" noChangeArrowheads="1"/>
          </p:cNvSpPr>
          <p:nvPr>
            <p:ph type="subTitle" idx="1"/>
          </p:nvPr>
        </p:nvSpPr>
        <p:spPr>
          <a:xfrm>
            <a:off x="342900" y="3273425"/>
            <a:ext cx="6029325" cy="309563"/>
          </a:xfrm>
          <a:extLst>
            <a:ext uri="{909E8E84-426E-40dd-AFC4-6F175D3DCCD1}">
              <a14:hiddenFill xmlns:a14="http://schemas.microsoft.com/office/drawing/2010/main">
                <a:solidFill>
                  <a:schemeClr val="folHlink"/>
                </a:solidFill>
              </a14:hiddenFill>
            </a:ext>
          </a:extLst>
        </p:spPr>
        <p:txBody>
          <a:bodyPr lIns="0" rIns="0"/>
          <a:lstStyle>
            <a:lvl1pPr>
              <a:buFont typeface="Wingdings" pitchFamily="2" charset="2"/>
              <a:buNone/>
              <a:defRPr sz="1400">
                <a:solidFill>
                  <a:schemeClr val="bg1"/>
                </a:solidFill>
              </a:defRPr>
            </a:lvl1pPr>
          </a:lstStyle>
          <a:p>
            <a:pPr lvl="0"/>
            <a:r>
              <a:rPr lang="de-DE" noProof="0" dirty="0" smtClean="0"/>
              <a:t>Formatvorlage des Untertitelmasters durch Klicken bearbeiten</a:t>
            </a:r>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2185" y="332656"/>
            <a:ext cx="3094635" cy="1008112"/>
          </a:xfrm>
          <a:prstGeom prst="rect">
            <a:avLst/>
          </a:prstGeom>
        </p:spPr>
      </p:pic>
    </p:spTree>
    <p:extLst>
      <p:ext uri="{BB962C8B-B14F-4D97-AF65-F5344CB8AC3E}">
        <p14:creationId xmlns:p14="http://schemas.microsoft.com/office/powerpoint/2010/main" val="1375152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lvl2pPr>
              <a:buClr>
                <a:srgbClr val="005091"/>
              </a:buClr>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9"/>
          <p:cNvSpPr>
            <a:spLocks noGrp="1" noChangeArrowheads="1"/>
          </p:cNvSpPr>
          <p:nvPr>
            <p:ph type="sldNum" sz="quarter" idx="10"/>
          </p:nvPr>
        </p:nvSpPr>
        <p:spPr>
          <a:ln/>
        </p:spPr>
        <p:txBody>
          <a:bodyPr/>
          <a:lstStyle>
            <a:lvl1pPr>
              <a:defRPr/>
            </a:lvl1pPr>
          </a:lstStyle>
          <a:p>
            <a:pPr>
              <a:defRPr/>
            </a:pPr>
            <a:fld id="{C413275F-31C2-4735-B3D1-F07D0E265679}" type="slidenum">
              <a:rPr lang="de-DE">
                <a:solidFill>
                  <a:srgbClr val="000000"/>
                </a:solidFill>
              </a:rPr>
              <a:pPr>
                <a:defRPr/>
              </a:pPr>
              <a:t>‹Nr.›</a:t>
            </a:fld>
            <a:endParaRPr lang="de-DE" dirty="0">
              <a:solidFill>
                <a:srgbClr val="000000"/>
              </a:solidFill>
            </a:endParaRPr>
          </a:p>
        </p:txBody>
      </p:sp>
      <p:sp>
        <p:nvSpPr>
          <p:cNvPr id="5" name="Rectangle 20"/>
          <p:cNvSpPr>
            <a:spLocks noGrp="1" noChangeArrowheads="1"/>
          </p:cNvSpPr>
          <p:nvPr>
            <p:ph type="dt" sz="half" idx="11"/>
          </p:nvPr>
        </p:nvSpPr>
        <p:spPr>
          <a:ln/>
        </p:spPr>
        <p:txBody>
          <a:bodyPr/>
          <a:lstStyle>
            <a:lvl1pPr>
              <a:defRPr/>
            </a:lvl1pPr>
          </a:lstStyle>
          <a:p>
            <a:pPr>
              <a:defRPr/>
            </a:pPr>
            <a:fld id="{7B2E56FA-0C49-44AC-8AC9-296421D3554E}" type="datetime1">
              <a:rPr lang="de-DE" smtClean="0">
                <a:solidFill>
                  <a:srgbClr val="000000"/>
                </a:solidFill>
              </a:rPr>
              <a:t>03.12.14</a:t>
            </a:fld>
            <a:endParaRPr lang="de-DE" dirty="0">
              <a:solidFill>
                <a:srgbClr val="000000"/>
              </a:solidFill>
            </a:endParaRPr>
          </a:p>
        </p:txBody>
      </p:sp>
      <p:sp>
        <p:nvSpPr>
          <p:cNvPr id="6"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291303876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419100"/>
            <a:ext cx="2160587" cy="59626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419100"/>
            <a:ext cx="6329363" cy="5962650"/>
          </a:xfrm>
        </p:spPr>
        <p:txBody>
          <a:bodyPr vert="eaVert"/>
          <a:lstStyle>
            <a:lvl2pPr>
              <a:buClr>
                <a:srgbClr val="005091"/>
              </a:buClr>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9"/>
          <p:cNvSpPr>
            <a:spLocks noGrp="1" noChangeArrowheads="1"/>
          </p:cNvSpPr>
          <p:nvPr>
            <p:ph type="sldNum" sz="quarter" idx="10"/>
          </p:nvPr>
        </p:nvSpPr>
        <p:spPr>
          <a:ln/>
        </p:spPr>
        <p:txBody>
          <a:bodyPr/>
          <a:lstStyle>
            <a:lvl1pPr>
              <a:defRPr/>
            </a:lvl1pPr>
          </a:lstStyle>
          <a:p>
            <a:pPr>
              <a:defRPr/>
            </a:pPr>
            <a:fld id="{DF82709D-F183-4DF7-A2CE-1E7F9D02B6D9}" type="slidenum">
              <a:rPr lang="de-DE">
                <a:solidFill>
                  <a:srgbClr val="000000"/>
                </a:solidFill>
              </a:rPr>
              <a:pPr>
                <a:defRPr/>
              </a:pPr>
              <a:t>‹Nr.›</a:t>
            </a:fld>
            <a:endParaRPr lang="de-DE" dirty="0">
              <a:solidFill>
                <a:srgbClr val="000000"/>
              </a:solidFill>
            </a:endParaRPr>
          </a:p>
        </p:txBody>
      </p:sp>
      <p:sp>
        <p:nvSpPr>
          <p:cNvPr id="5" name="Rectangle 20"/>
          <p:cNvSpPr>
            <a:spLocks noGrp="1" noChangeArrowheads="1"/>
          </p:cNvSpPr>
          <p:nvPr>
            <p:ph type="dt" sz="half" idx="11"/>
          </p:nvPr>
        </p:nvSpPr>
        <p:spPr>
          <a:ln/>
        </p:spPr>
        <p:txBody>
          <a:bodyPr/>
          <a:lstStyle>
            <a:lvl1pPr>
              <a:defRPr/>
            </a:lvl1pPr>
          </a:lstStyle>
          <a:p>
            <a:pPr>
              <a:defRPr/>
            </a:pPr>
            <a:fld id="{787C74E4-A715-4956-BCD5-F0E1716F9052}" type="datetime1">
              <a:rPr lang="de-DE" smtClean="0">
                <a:solidFill>
                  <a:srgbClr val="000000"/>
                </a:solidFill>
              </a:rPr>
              <a:t>03.12.14</a:t>
            </a:fld>
            <a:endParaRPr lang="de-DE" dirty="0">
              <a:solidFill>
                <a:srgbClr val="000000"/>
              </a:solidFill>
            </a:endParaRPr>
          </a:p>
        </p:txBody>
      </p:sp>
      <p:sp>
        <p:nvSpPr>
          <p:cNvPr id="6"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253503592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419100"/>
            <a:ext cx="5770563" cy="863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484313"/>
            <a:ext cx="4244975" cy="4897437"/>
          </a:xfrm>
        </p:spPr>
        <p:txBody>
          <a:bodyPr/>
          <a:lstStyle>
            <a:lvl2pPr>
              <a:buClr>
                <a:srgbClr val="005091"/>
              </a:buClr>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484313"/>
            <a:ext cx="4244975" cy="4897437"/>
          </a:xfrm>
        </p:spPr>
        <p:txBody>
          <a:bodyPr/>
          <a:lstStyle>
            <a:lvl2pPr>
              <a:buClr>
                <a:srgbClr val="005091"/>
              </a:buClr>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19"/>
          <p:cNvSpPr>
            <a:spLocks noGrp="1" noChangeArrowheads="1"/>
          </p:cNvSpPr>
          <p:nvPr>
            <p:ph type="sldNum" sz="quarter" idx="10"/>
          </p:nvPr>
        </p:nvSpPr>
        <p:spPr>
          <a:ln/>
        </p:spPr>
        <p:txBody>
          <a:bodyPr/>
          <a:lstStyle>
            <a:lvl1pPr>
              <a:defRPr/>
            </a:lvl1pPr>
          </a:lstStyle>
          <a:p>
            <a:pPr>
              <a:defRPr/>
            </a:pPr>
            <a:fld id="{68331FDD-8780-4FA0-BF87-ECCBEC8B4DB8}" type="slidenum">
              <a:rPr lang="de-DE">
                <a:solidFill>
                  <a:srgbClr val="000000"/>
                </a:solidFill>
              </a:rPr>
              <a:pPr>
                <a:defRPr/>
              </a:pPr>
              <a:t>‹Nr.›</a:t>
            </a:fld>
            <a:endParaRPr lang="de-DE" dirty="0">
              <a:solidFill>
                <a:srgbClr val="000000"/>
              </a:solidFill>
            </a:endParaRPr>
          </a:p>
        </p:txBody>
      </p:sp>
      <p:sp>
        <p:nvSpPr>
          <p:cNvPr id="7" name="Rectangle 20"/>
          <p:cNvSpPr>
            <a:spLocks noGrp="1" noChangeArrowheads="1"/>
          </p:cNvSpPr>
          <p:nvPr>
            <p:ph type="dt" sz="half" idx="11"/>
          </p:nvPr>
        </p:nvSpPr>
        <p:spPr>
          <a:xfrm>
            <a:off x="142875" y="6530975"/>
            <a:ext cx="1620814" cy="295275"/>
          </a:xfrm>
          <a:ln/>
        </p:spPr>
        <p:txBody>
          <a:bodyPr/>
          <a:lstStyle>
            <a:lvl1pPr>
              <a:defRPr/>
            </a:lvl1pPr>
          </a:lstStyle>
          <a:p>
            <a:pPr>
              <a:defRPr/>
            </a:pPr>
            <a:fld id="{42C4C94C-793B-4798-908C-8147AFE5629E}" type="datetime1">
              <a:rPr lang="de-DE" sz="800" smtClean="0">
                <a:solidFill>
                  <a:srgbClr val="000000"/>
                </a:solidFill>
              </a:rPr>
              <a:pPr>
                <a:defRPr/>
              </a:pPr>
              <a:t>03.12.14</a:t>
            </a:fld>
            <a:r>
              <a:rPr lang="de-DE" dirty="0" smtClean="0">
                <a:solidFill>
                  <a:srgbClr val="000000"/>
                </a:solidFill>
              </a:rPr>
              <a:t> </a:t>
            </a:r>
          </a:p>
          <a:p>
            <a:pPr>
              <a:defRPr/>
            </a:pPr>
            <a:r>
              <a:rPr lang="de-DE" dirty="0" smtClean="0">
                <a:solidFill>
                  <a:srgbClr val="000000"/>
                </a:solidFill>
              </a:rPr>
              <a:t>		</a:t>
            </a:r>
            <a:endParaRPr lang="de-DE" dirty="0">
              <a:solidFill>
                <a:srgbClr val="000000"/>
              </a:solidFill>
            </a:endParaRPr>
          </a:p>
        </p:txBody>
      </p:sp>
      <p:sp>
        <p:nvSpPr>
          <p:cNvPr id="8"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239959772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pPr>
              <a:defRPr/>
            </a:pPr>
            <a:fld id="{28A17AE9-8D64-4F8E-81BD-339B79EB6433}" type="slidenum">
              <a:rPr lang="de-DE" smtClean="0">
                <a:solidFill>
                  <a:srgbClr val="000000"/>
                </a:solidFill>
              </a:rPr>
              <a:pPr>
                <a:defRPr/>
              </a:pPr>
              <a:t>‹Nr.›</a:t>
            </a:fld>
            <a:endParaRPr lang="de-DE" dirty="0">
              <a:solidFill>
                <a:srgbClr val="000000"/>
              </a:solidFill>
            </a:endParaRPr>
          </a:p>
        </p:txBody>
      </p:sp>
      <p:sp>
        <p:nvSpPr>
          <p:cNvPr id="4" name="Datumsplatzhalter 3"/>
          <p:cNvSpPr>
            <a:spLocks noGrp="1"/>
          </p:cNvSpPr>
          <p:nvPr>
            <p:ph type="dt" sz="half" idx="11"/>
          </p:nvPr>
        </p:nvSpPr>
        <p:spPr/>
        <p:txBody>
          <a:bodyPr/>
          <a:lstStyle/>
          <a:p>
            <a:pPr algn="l">
              <a:defRPr/>
            </a:pPr>
            <a:fld id="{C888AA3B-F06C-4BC2-9B24-A5FE4A06BCC5}" type="datetime1">
              <a:rPr lang="de-DE" smtClean="0">
                <a:solidFill>
                  <a:srgbClr val="000000"/>
                </a:solidFill>
              </a:rPr>
              <a:t>03.12.14</a:t>
            </a:fld>
            <a:endParaRPr lang="de-DE" dirty="0">
              <a:solidFill>
                <a:srgbClr val="000000"/>
              </a:solidFill>
            </a:endParaRPr>
          </a:p>
        </p:txBody>
      </p:sp>
      <p:sp>
        <p:nvSpPr>
          <p:cNvPr id="5"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54849385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2pPr>
              <a:buClr>
                <a:srgbClr val="005091"/>
              </a:buClr>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9"/>
          <p:cNvSpPr>
            <a:spLocks noGrp="1" noChangeArrowheads="1"/>
          </p:cNvSpPr>
          <p:nvPr>
            <p:ph type="sldNum" sz="quarter" idx="10"/>
          </p:nvPr>
        </p:nvSpPr>
        <p:spPr>
          <a:ln/>
        </p:spPr>
        <p:txBody>
          <a:bodyPr/>
          <a:lstStyle>
            <a:lvl1pPr>
              <a:defRPr sz="800"/>
            </a:lvl1pPr>
          </a:lstStyle>
          <a:p>
            <a:pPr>
              <a:defRPr/>
            </a:pPr>
            <a:fld id="{C3C7A4B9-F1D9-4DEB-9DAE-FDDE7897A0F5}" type="slidenum">
              <a:rPr lang="de-DE" smtClean="0">
                <a:solidFill>
                  <a:srgbClr val="000000"/>
                </a:solidFill>
              </a:rPr>
              <a:pPr>
                <a:defRPr/>
              </a:pPr>
              <a:t>‹Nr.›</a:t>
            </a:fld>
            <a:endParaRPr lang="de-DE" dirty="0">
              <a:solidFill>
                <a:srgbClr val="000000"/>
              </a:solidFill>
            </a:endParaRPr>
          </a:p>
        </p:txBody>
      </p:sp>
      <p:sp>
        <p:nvSpPr>
          <p:cNvPr id="5" name="Rectangle 20"/>
          <p:cNvSpPr>
            <a:spLocks noGrp="1" noChangeArrowheads="1"/>
          </p:cNvSpPr>
          <p:nvPr>
            <p:ph type="dt" sz="half" idx="11"/>
          </p:nvPr>
        </p:nvSpPr>
        <p:spPr>
          <a:xfrm>
            <a:off x="142875" y="6530975"/>
            <a:ext cx="1620814" cy="295275"/>
          </a:xfrm>
          <a:ln/>
        </p:spPr>
        <p:txBody>
          <a:bodyPr/>
          <a:lstStyle>
            <a:lvl1pPr>
              <a:defRPr/>
            </a:lvl1pPr>
          </a:lstStyle>
          <a:p>
            <a:pPr>
              <a:defRPr/>
            </a:pPr>
            <a:fld id="{42C4C94C-793B-4798-908C-8147AFE5629E}" type="datetime1">
              <a:rPr lang="de-DE" sz="800" smtClean="0">
                <a:solidFill>
                  <a:srgbClr val="000000"/>
                </a:solidFill>
              </a:rPr>
              <a:pPr>
                <a:defRPr/>
              </a:pPr>
              <a:t>03.12.14</a:t>
            </a:fld>
            <a:r>
              <a:rPr lang="de-DE" dirty="0" smtClean="0">
                <a:solidFill>
                  <a:srgbClr val="000000"/>
                </a:solidFill>
              </a:rPr>
              <a:t> </a:t>
            </a:r>
          </a:p>
          <a:p>
            <a:pPr>
              <a:defRPr/>
            </a:pPr>
            <a:r>
              <a:rPr lang="de-DE" dirty="0" smtClean="0">
                <a:solidFill>
                  <a:srgbClr val="000000"/>
                </a:solidFill>
              </a:rPr>
              <a:t>		</a:t>
            </a:r>
            <a:endParaRPr lang="de-DE" dirty="0">
              <a:solidFill>
                <a:srgbClr val="000000"/>
              </a:solidFill>
            </a:endParaRPr>
          </a:p>
        </p:txBody>
      </p:sp>
      <p:sp>
        <p:nvSpPr>
          <p:cNvPr id="6"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3306767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24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9"/>
          <p:cNvSpPr>
            <a:spLocks noGrp="1" noChangeArrowheads="1"/>
          </p:cNvSpPr>
          <p:nvPr>
            <p:ph type="sldNum" sz="quarter" idx="10"/>
          </p:nvPr>
        </p:nvSpPr>
        <p:spPr>
          <a:ln/>
        </p:spPr>
        <p:txBody>
          <a:bodyPr/>
          <a:lstStyle>
            <a:lvl1pPr>
              <a:defRPr/>
            </a:lvl1pPr>
          </a:lstStyle>
          <a:p>
            <a:pPr>
              <a:defRPr/>
            </a:pPr>
            <a:fld id="{03828A01-E572-468A-BA8C-013178A55517}" type="slidenum">
              <a:rPr lang="de-DE">
                <a:solidFill>
                  <a:srgbClr val="000000"/>
                </a:solidFill>
              </a:rPr>
              <a:pPr>
                <a:defRPr/>
              </a:pPr>
              <a:t>‹Nr.›</a:t>
            </a:fld>
            <a:endParaRPr lang="de-DE" dirty="0">
              <a:solidFill>
                <a:srgbClr val="000000"/>
              </a:solidFill>
            </a:endParaRPr>
          </a:p>
        </p:txBody>
      </p:sp>
      <p:sp>
        <p:nvSpPr>
          <p:cNvPr id="5" name="Rectangle 20"/>
          <p:cNvSpPr>
            <a:spLocks noGrp="1" noChangeArrowheads="1"/>
          </p:cNvSpPr>
          <p:nvPr>
            <p:ph type="dt" sz="half" idx="11"/>
          </p:nvPr>
        </p:nvSpPr>
        <p:spPr>
          <a:ln/>
        </p:spPr>
        <p:txBody>
          <a:bodyPr/>
          <a:lstStyle>
            <a:lvl1pPr>
              <a:defRPr/>
            </a:lvl1pPr>
          </a:lstStyle>
          <a:p>
            <a:pPr>
              <a:defRPr/>
            </a:pPr>
            <a:fld id="{D4444BA6-B70D-493D-907A-A5A5D9E5F986}" type="datetime1">
              <a:rPr lang="de-DE" smtClean="0">
                <a:solidFill>
                  <a:srgbClr val="000000"/>
                </a:solidFill>
              </a:rPr>
              <a:t>03.12.14</a:t>
            </a:fld>
            <a:endParaRPr lang="de-DE" dirty="0">
              <a:solidFill>
                <a:srgbClr val="000000"/>
              </a:solidFill>
            </a:endParaRPr>
          </a:p>
        </p:txBody>
      </p:sp>
      <p:sp>
        <p:nvSpPr>
          <p:cNvPr id="6"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2602585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484313"/>
            <a:ext cx="4244975" cy="4897437"/>
          </a:xfrm>
        </p:spPr>
        <p:txBody>
          <a:bodyPr/>
          <a:lstStyle>
            <a:lvl1pPr>
              <a:defRPr sz="2800"/>
            </a:lvl1pPr>
            <a:lvl2pPr>
              <a:buClr>
                <a:srgbClr val="005091"/>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484313"/>
            <a:ext cx="4244975" cy="4897437"/>
          </a:xfrm>
        </p:spPr>
        <p:txBody>
          <a:bodyPr/>
          <a:lstStyle>
            <a:lvl1pPr>
              <a:defRPr sz="2800"/>
            </a:lvl1pPr>
            <a:lvl2pPr>
              <a:buClr>
                <a:srgbClr val="005091"/>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19"/>
          <p:cNvSpPr>
            <a:spLocks noGrp="1" noChangeArrowheads="1"/>
          </p:cNvSpPr>
          <p:nvPr>
            <p:ph type="sldNum" sz="quarter" idx="10"/>
          </p:nvPr>
        </p:nvSpPr>
        <p:spPr>
          <a:ln/>
        </p:spPr>
        <p:txBody>
          <a:bodyPr/>
          <a:lstStyle>
            <a:lvl1pPr>
              <a:defRPr sz="800"/>
            </a:lvl1pPr>
          </a:lstStyle>
          <a:p>
            <a:pPr>
              <a:defRPr/>
            </a:pPr>
            <a:fld id="{39D91D54-C121-4CD2-9D49-80B38554E067}" type="slidenum">
              <a:rPr lang="de-DE" smtClean="0">
                <a:solidFill>
                  <a:srgbClr val="000000"/>
                </a:solidFill>
              </a:rPr>
              <a:pPr>
                <a:defRPr/>
              </a:pPr>
              <a:t>‹Nr.›</a:t>
            </a:fld>
            <a:endParaRPr lang="de-DE" dirty="0">
              <a:solidFill>
                <a:srgbClr val="000000"/>
              </a:solidFill>
            </a:endParaRPr>
          </a:p>
        </p:txBody>
      </p:sp>
      <p:sp>
        <p:nvSpPr>
          <p:cNvPr id="7" name="Rectangle 20"/>
          <p:cNvSpPr>
            <a:spLocks noGrp="1" noChangeArrowheads="1"/>
          </p:cNvSpPr>
          <p:nvPr>
            <p:ph type="dt" sz="half" idx="11"/>
          </p:nvPr>
        </p:nvSpPr>
        <p:spPr>
          <a:xfrm>
            <a:off x="142875" y="6530975"/>
            <a:ext cx="1620814" cy="295275"/>
          </a:xfrm>
          <a:ln/>
        </p:spPr>
        <p:txBody>
          <a:bodyPr/>
          <a:lstStyle>
            <a:lvl1pPr>
              <a:defRPr/>
            </a:lvl1pPr>
          </a:lstStyle>
          <a:p>
            <a:pPr>
              <a:defRPr/>
            </a:pPr>
            <a:fld id="{42C4C94C-793B-4798-908C-8147AFE5629E}" type="datetime1">
              <a:rPr lang="de-DE" sz="800" smtClean="0">
                <a:solidFill>
                  <a:srgbClr val="000000"/>
                </a:solidFill>
              </a:rPr>
              <a:pPr>
                <a:defRPr/>
              </a:pPr>
              <a:t>03.12.14</a:t>
            </a:fld>
            <a:r>
              <a:rPr lang="de-DE" dirty="0" smtClean="0">
                <a:solidFill>
                  <a:srgbClr val="000000"/>
                </a:solidFill>
              </a:rPr>
              <a:t> </a:t>
            </a:r>
          </a:p>
          <a:p>
            <a:pPr>
              <a:defRPr/>
            </a:pPr>
            <a:r>
              <a:rPr lang="de-DE" dirty="0" smtClean="0">
                <a:solidFill>
                  <a:srgbClr val="000000"/>
                </a:solidFill>
              </a:rPr>
              <a:t>		</a:t>
            </a:r>
            <a:endParaRPr lang="de-DE" dirty="0">
              <a:solidFill>
                <a:srgbClr val="000000"/>
              </a:solidFill>
            </a:endParaRPr>
          </a:p>
        </p:txBody>
      </p:sp>
      <p:sp>
        <p:nvSpPr>
          <p:cNvPr id="8"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306082213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buClr>
                <a:srgbClr val="005091"/>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buClr>
                <a:srgbClr val="005091"/>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tangle 19"/>
          <p:cNvSpPr>
            <a:spLocks noGrp="1" noChangeArrowheads="1"/>
          </p:cNvSpPr>
          <p:nvPr>
            <p:ph type="sldNum" sz="quarter" idx="10"/>
          </p:nvPr>
        </p:nvSpPr>
        <p:spPr>
          <a:ln/>
        </p:spPr>
        <p:txBody>
          <a:bodyPr/>
          <a:lstStyle>
            <a:lvl1pPr>
              <a:defRPr/>
            </a:lvl1pPr>
          </a:lstStyle>
          <a:p>
            <a:pPr>
              <a:defRPr/>
            </a:pPr>
            <a:fld id="{947D1F64-6A6D-4765-BF09-7E5260934F04}" type="slidenum">
              <a:rPr lang="de-DE">
                <a:solidFill>
                  <a:srgbClr val="000000"/>
                </a:solidFill>
              </a:rPr>
              <a:pPr>
                <a:defRPr/>
              </a:pPr>
              <a:t>‹Nr.›</a:t>
            </a:fld>
            <a:endParaRPr lang="de-DE" dirty="0">
              <a:solidFill>
                <a:srgbClr val="000000"/>
              </a:solidFill>
            </a:endParaRPr>
          </a:p>
        </p:txBody>
      </p:sp>
      <p:sp>
        <p:nvSpPr>
          <p:cNvPr id="8" name="Rectangle 20"/>
          <p:cNvSpPr>
            <a:spLocks noGrp="1" noChangeArrowheads="1"/>
          </p:cNvSpPr>
          <p:nvPr>
            <p:ph type="dt" sz="half" idx="11"/>
          </p:nvPr>
        </p:nvSpPr>
        <p:spPr>
          <a:ln/>
        </p:spPr>
        <p:txBody>
          <a:bodyPr/>
          <a:lstStyle>
            <a:lvl1pPr>
              <a:defRPr/>
            </a:lvl1pPr>
          </a:lstStyle>
          <a:p>
            <a:pPr>
              <a:defRPr/>
            </a:pPr>
            <a:fld id="{0269EC40-9124-486B-85B9-5BDA53E19915}" type="datetime1">
              <a:rPr lang="de-DE" smtClean="0">
                <a:solidFill>
                  <a:srgbClr val="000000"/>
                </a:solidFill>
              </a:rPr>
              <a:t>03.12.14</a:t>
            </a:fld>
            <a:endParaRPr lang="de-DE" dirty="0">
              <a:solidFill>
                <a:srgbClr val="000000"/>
              </a:solidFill>
            </a:endParaRPr>
          </a:p>
        </p:txBody>
      </p:sp>
      <p:sp>
        <p:nvSpPr>
          <p:cNvPr id="9"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89043689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9"/>
          <p:cNvSpPr>
            <a:spLocks noGrp="1" noChangeArrowheads="1"/>
          </p:cNvSpPr>
          <p:nvPr>
            <p:ph type="sldNum" sz="quarter" idx="10"/>
          </p:nvPr>
        </p:nvSpPr>
        <p:spPr>
          <a:ln/>
        </p:spPr>
        <p:txBody>
          <a:bodyPr/>
          <a:lstStyle>
            <a:lvl1pPr>
              <a:defRPr/>
            </a:lvl1pPr>
          </a:lstStyle>
          <a:p>
            <a:pPr>
              <a:defRPr/>
            </a:pPr>
            <a:fld id="{E1C24F44-40CC-46AC-9616-6E57FFF8A20C}" type="slidenum">
              <a:rPr lang="de-DE">
                <a:solidFill>
                  <a:srgbClr val="000000"/>
                </a:solidFill>
              </a:rPr>
              <a:pPr>
                <a:defRPr/>
              </a:pPr>
              <a:t>‹Nr.›</a:t>
            </a:fld>
            <a:endParaRPr lang="de-DE" dirty="0">
              <a:solidFill>
                <a:srgbClr val="000000"/>
              </a:solidFill>
            </a:endParaRPr>
          </a:p>
        </p:txBody>
      </p:sp>
      <p:sp>
        <p:nvSpPr>
          <p:cNvPr id="4" name="Rectangle 20"/>
          <p:cNvSpPr>
            <a:spLocks noGrp="1" noChangeArrowheads="1"/>
          </p:cNvSpPr>
          <p:nvPr>
            <p:ph type="dt" sz="half" idx="11"/>
          </p:nvPr>
        </p:nvSpPr>
        <p:spPr>
          <a:ln/>
        </p:spPr>
        <p:txBody>
          <a:bodyPr/>
          <a:lstStyle>
            <a:lvl1pPr>
              <a:defRPr/>
            </a:lvl1pPr>
          </a:lstStyle>
          <a:p>
            <a:pPr>
              <a:defRPr/>
            </a:pPr>
            <a:fld id="{458F8742-48E1-42E3-8818-E2A415944E12}" type="datetime1">
              <a:rPr lang="de-DE" smtClean="0">
                <a:solidFill>
                  <a:srgbClr val="000000"/>
                </a:solidFill>
              </a:rPr>
              <a:t>03.12.14</a:t>
            </a:fld>
            <a:endParaRPr lang="de-DE" dirty="0">
              <a:solidFill>
                <a:srgbClr val="000000"/>
              </a:solidFill>
            </a:endParaRPr>
          </a:p>
        </p:txBody>
      </p:sp>
      <p:sp>
        <p:nvSpPr>
          <p:cNvPr id="5"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51836245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D562D538-4D40-4F87-A289-70D189484E41}" type="slidenum">
              <a:rPr lang="de-DE">
                <a:solidFill>
                  <a:srgbClr val="000000"/>
                </a:solidFill>
              </a:rPr>
              <a:pPr>
                <a:defRPr/>
              </a:pPr>
              <a:t>‹Nr.›</a:t>
            </a:fld>
            <a:endParaRPr lang="de-DE" dirty="0">
              <a:solidFill>
                <a:srgbClr val="000000"/>
              </a:solidFill>
            </a:endParaRPr>
          </a:p>
        </p:txBody>
      </p:sp>
      <p:sp>
        <p:nvSpPr>
          <p:cNvPr id="4" name="Rectangle 20"/>
          <p:cNvSpPr>
            <a:spLocks noGrp="1" noChangeArrowheads="1"/>
          </p:cNvSpPr>
          <p:nvPr>
            <p:ph type="dt" sz="half" idx="11"/>
          </p:nvPr>
        </p:nvSpPr>
        <p:spPr>
          <a:xfrm>
            <a:off x="142875" y="6530975"/>
            <a:ext cx="1620814" cy="295275"/>
          </a:xfrm>
          <a:ln/>
        </p:spPr>
        <p:txBody>
          <a:bodyPr/>
          <a:lstStyle>
            <a:lvl1pPr>
              <a:defRPr/>
            </a:lvl1pPr>
          </a:lstStyle>
          <a:p>
            <a:pPr>
              <a:defRPr/>
            </a:pPr>
            <a:fld id="{42C4C94C-793B-4798-908C-8147AFE5629E}" type="datetime1">
              <a:rPr lang="de-DE" sz="800" smtClean="0">
                <a:solidFill>
                  <a:srgbClr val="000000"/>
                </a:solidFill>
              </a:rPr>
              <a:pPr>
                <a:defRPr/>
              </a:pPr>
              <a:t>03.12.14</a:t>
            </a:fld>
            <a:r>
              <a:rPr lang="de-DE" dirty="0" smtClean="0">
                <a:solidFill>
                  <a:srgbClr val="000000"/>
                </a:solidFill>
              </a:rPr>
              <a:t> </a:t>
            </a:r>
          </a:p>
          <a:p>
            <a:pPr>
              <a:defRPr/>
            </a:pPr>
            <a:r>
              <a:rPr lang="de-DE" dirty="0" smtClean="0">
                <a:solidFill>
                  <a:srgbClr val="000000"/>
                </a:solidFill>
              </a:rPr>
              <a:t>		</a:t>
            </a:r>
            <a:endParaRPr lang="de-DE" dirty="0">
              <a:solidFill>
                <a:srgbClr val="000000"/>
              </a:solidFill>
            </a:endParaRPr>
          </a:p>
        </p:txBody>
      </p:sp>
      <p:sp>
        <p:nvSpPr>
          <p:cNvPr id="5"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298825883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9"/>
          <p:cNvSpPr>
            <a:spLocks noGrp="1" noChangeArrowheads="1"/>
          </p:cNvSpPr>
          <p:nvPr>
            <p:ph type="sldNum" sz="quarter" idx="10"/>
          </p:nvPr>
        </p:nvSpPr>
        <p:spPr>
          <a:ln/>
        </p:spPr>
        <p:txBody>
          <a:bodyPr/>
          <a:lstStyle>
            <a:lvl1pPr>
              <a:defRPr/>
            </a:lvl1pPr>
          </a:lstStyle>
          <a:p>
            <a:pPr>
              <a:defRPr/>
            </a:pPr>
            <a:fld id="{2A8F0F9F-A83C-4643-9A0E-5389A1786DFE}" type="slidenum">
              <a:rPr lang="de-DE">
                <a:solidFill>
                  <a:srgbClr val="000000"/>
                </a:solidFill>
              </a:rPr>
              <a:pPr>
                <a:defRPr/>
              </a:pPr>
              <a:t>‹Nr.›</a:t>
            </a:fld>
            <a:endParaRPr lang="de-DE" dirty="0">
              <a:solidFill>
                <a:srgbClr val="000000"/>
              </a:solidFill>
            </a:endParaRPr>
          </a:p>
        </p:txBody>
      </p:sp>
      <p:sp>
        <p:nvSpPr>
          <p:cNvPr id="6" name="Rectangle 20"/>
          <p:cNvSpPr>
            <a:spLocks noGrp="1" noChangeArrowheads="1"/>
          </p:cNvSpPr>
          <p:nvPr>
            <p:ph type="dt" sz="half" idx="11"/>
          </p:nvPr>
        </p:nvSpPr>
        <p:spPr>
          <a:ln/>
        </p:spPr>
        <p:txBody>
          <a:bodyPr/>
          <a:lstStyle>
            <a:lvl1pPr>
              <a:defRPr/>
            </a:lvl1pPr>
          </a:lstStyle>
          <a:p>
            <a:pPr>
              <a:defRPr/>
            </a:pPr>
            <a:fld id="{F0605151-BD1C-485C-9300-63A793F2381A}" type="datetime1">
              <a:rPr lang="de-DE" smtClean="0">
                <a:solidFill>
                  <a:srgbClr val="000000"/>
                </a:solidFill>
              </a:rPr>
              <a:t>03.12.14</a:t>
            </a:fld>
            <a:endParaRPr lang="de-DE" dirty="0">
              <a:solidFill>
                <a:srgbClr val="000000"/>
              </a:solidFill>
            </a:endParaRPr>
          </a:p>
        </p:txBody>
      </p:sp>
      <p:sp>
        <p:nvSpPr>
          <p:cNvPr id="7"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58740252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9"/>
          <p:cNvSpPr>
            <a:spLocks noGrp="1" noChangeArrowheads="1"/>
          </p:cNvSpPr>
          <p:nvPr>
            <p:ph type="sldNum" sz="quarter" idx="10"/>
          </p:nvPr>
        </p:nvSpPr>
        <p:spPr>
          <a:ln/>
        </p:spPr>
        <p:txBody>
          <a:bodyPr/>
          <a:lstStyle>
            <a:lvl1pPr>
              <a:defRPr/>
            </a:lvl1pPr>
          </a:lstStyle>
          <a:p>
            <a:pPr>
              <a:defRPr/>
            </a:pPr>
            <a:fld id="{52658489-741C-4E57-88DB-3924E8CAA309}" type="slidenum">
              <a:rPr lang="de-DE">
                <a:solidFill>
                  <a:srgbClr val="000000"/>
                </a:solidFill>
              </a:rPr>
              <a:pPr>
                <a:defRPr/>
              </a:pPr>
              <a:t>‹Nr.›</a:t>
            </a:fld>
            <a:endParaRPr lang="de-DE" dirty="0">
              <a:solidFill>
                <a:srgbClr val="000000"/>
              </a:solidFill>
            </a:endParaRPr>
          </a:p>
        </p:txBody>
      </p:sp>
      <p:sp>
        <p:nvSpPr>
          <p:cNvPr id="6" name="Rectangle 20"/>
          <p:cNvSpPr>
            <a:spLocks noGrp="1" noChangeArrowheads="1"/>
          </p:cNvSpPr>
          <p:nvPr>
            <p:ph type="dt" sz="half" idx="11"/>
          </p:nvPr>
        </p:nvSpPr>
        <p:spPr>
          <a:ln/>
        </p:spPr>
        <p:txBody>
          <a:bodyPr/>
          <a:lstStyle>
            <a:lvl1pPr>
              <a:defRPr/>
            </a:lvl1pPr>
          </a:lstStyle>
          <a:p>
            <a:pPr>
              <a:defRPr/>
            </a:pPr>
            <a:fld id="{1FED3EC3-1420-430F-A1E7-6945EB4E2DE6}" type="datetime1">
              <a:rPr lang="de-DE" smtClean="0">
                <a:solidFill>
                  <a:srgbClr val="000000"/>
                </a:solidFill>
              </a:rPr>
              <a:t>03.12.14</a:t>
            </a:fld>
            <a:endParaRPr lang="de-DE" dirty="0">
              <a:solidFill>
                <a:srgbClr val="000000"/>
              </a:solidFill>
            </a:endParaRPr>
          </a:p>
        </p:txBody>
      </p:sp>
      <p:sp>
        <p:nvSpPr>
          <p:cNvPr id="7" name="Rectangle 20"/>
          <p:cNvSpPr txBox="1">
            <a:spLocks noChangeArrowheads="1"/>
          </p:cNvSpPr>
          <p:nvPr userDrawn="1"/>
        </p:nvSpPr>
        <p:spPr bwMode="auto">
          <a:xfrm>
            <a:off x="3707904" y="6525344"/>
            <a:ext cx="162081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1000" kern="1200">
                <a:solidFill>
                  <a:schemeClr val="tx1"/>
                </a:solidFill>
                <a:latin typeface="Verdana" pitchFamily="34" charset="0"/>
                <a:ea typeface="+mn-ea"/>
                <a:cs typeface="+mn-cs"/>
              </a:defRPr>
            </a:lvl1pPr>
            <a:lvl2pPr marL="457200" algn="ctr" rtl="0" fontAlgn="base">
              <a:lnSpc>
                <a:spcPct val="90000"/>
              </a:lnSpc>
              <a:spcBef>
                <a:spcPct val="0"/>
              </a:spcBef>
              <a:spcAft>
                <a:spcPct val="0"/>
              </a:spcAft>
              <a:defRPr kern="1200">
                <a:solidFill>
                  <a:schemeClr val="tx1"/>
                </a:solidFill>
                <a:latin typeface="Verdana" pitchFamily="34" charset="0"/>
                <a:ea typeface="+mn-ea"/>
                <a:cs typeface="+mn-cs"/>
              </a:defRPr>
            </a:lvl2pPr>
            <a:lvl3pPr marL="914400" algn="ctr" rtl="0" fontAlgn="base">
              <a:lnSpc>
                <a:spcPct val="90000"/>
              </a:lnSpc>
              <a:spcBef>
                <a:spcPct val="0"/>
              </a:spcBef>
              <a:spcAft>
                <a:spcPct val="0"/>
              </a:spcAft>
              <a:defRPr kern="1200">
                <a:solidFill>
                  <a:schemeClr val="tx1"/>
                </a:solidFill>
                <a:latin typeface="Verdana" pitchFamily="34" charset="0"/>
                <a:ea typeface="+mn-ea"/>
                <a:cs typeface="+mn-cs"/>
              </a:defRPr>
            </a:lvl3pPr>
            <a:lvl4pPr marL="1371600" algn="ctr" rtl="0" fontAlgn="base">
              <a:lnSpc>
                <a:spcPct val="90000"/>
              </a:lnSpc>
              <a:spcBef>
                <a:spcPct val="0"/>
              </a:spcBef>
              <a:spcAft>
                <a:spcPct val="0"/>
              </a:spcAft>
              <a:defRPr kern="1200">
                <a:solidFill>
                  <a:schemeClr val="tx1"/>
                </a:solidFill>
                <a:latin typeface="Verdana" pitchFamily="34" charset="0"/>
                <a:ea typeface="+mn-ea"/>
                <a:cs typeface="+mn-cs"/>
              </a:defRPr>
            </a:lvl4pPr>
            <a:lvl5pPr marL="1828800" algn="ctr" rtl="0" fontAlgn="base">
              <a:lnSpc>
                <a:spcPct val="90000"/>
              </a:lnSpc>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de-DE" sz="800" dirty="0" smtClean="0">
                <a:solidFill>
                  <a:srgbClr val="000000"/>
                </a:solidFill>
              </a:rPr>
              <a:t>So bucht man heute</a:t>
            </a:r>
          </a:p>
          <a:p>
            <a:pPr>
              <a:defRPr/>
            </a:pPr>
            <a:r>
              <a:rPr lang="de-DE" sz="800" dirty="0" smtClean="0">
                <a:solidFill>
                  <a:srgbClr val="000000"/>
                </a:solidFill>
              </a:rPr>
              <a:t>		</a:t>
            </a:r>
            <a:endParaRPr lang="de-DE" sz="800" dirty="0">
              <a:solidFill>
                <a:srgbClr val="000000"/>
              </a:solidFill>
            </a:endParaRPr>
          </a:p>
        </p:txBody>
      </p:sp>
    </p:spTree>
    <p:extLst>
      <p:ext uri="{BB962C8B-B14F-4D97-AF65-F5344CB8AC3E}">
        <p14:creationId xmlns:p14="http://schemas.microsoft.com/office/powerpoint/2010/main" val="279582963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50825" y="1484313"/>
            <a:ext cx="864235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2"/>
            <a:r>
              <a:rPr lang="de-DE" dirty="0" smtClean="0"/>
              <a:t>Zweite Ebene</a:t>
            </a:r>
          </a:p>
          <a:p>
            <a:pPr lvl="3"/>
            <a:r>
              <a:rPr lang="de-DE" dirty="0" smtClean="0"/>
              <a:t>Dritte Ebene</a:t>
            </a:r>
          </a:p>
        </p:txBody>
      </p:sp>
      <p:sp>
        <p:nvSpPr>
          <p:cNvPr id="1027" name="Rectangle 5"/>
          <p:cNvSpPr>
            <a:spLocks noChangeArrowheads="1"/>
          </p:cNvSpPr>
          <p:nvPr/>
        </p:nvSpPr>
        <p:spPr bwMode="auto">
          <a:xfrm>
            <a:off x="0" y="0"/>
            <a:ext cx="9144000" cy="255588"/>
          </a:xfrm>
          <a:prstGeom prst="rect">
            <a:avLst/>
          </a:prstGeom>
          <a:solidFill>
            <a:srgbClr val="F6A800"/>
          </a:solidFill>
          <a:ln>
            <a:noFill/>
          </a:ln>
          <a:effectLst/>
          <a:extLst/>
        </p:spPr>
        <p:txBody>
          <a:bodyPr wrap="none" lIns="90000" tIns="46800" rIns="90000" bIns="46800" anchor="ctr"/>
          <a:lstStyle/>
          <a:p>
            <a:pPr algn="l"/>
            <a:endParaRPr lang="de-DE" sz="900" dirty="0">
              <a:solidFill>
                <a:srgbClr val="000000"/>
              </a:solidFill>
            </a:endParaRPr>
          </a:p>
        </p:txBody>
      </p:sp>
      <p:sp>
        <p:nvSpPr>
          <p:cNvPr id="1029" name="Line 11"/>
          <p:cNvSpPr>
            <a:spLocks noChangeShapeType="1"/>
          </p:cNvSpPr>
          <p:nvPr/>
        </p:nvSpPr>
        <p:spPr bwMode="auto">
          <a:xfrm>
            <a:off x="233363" y="1439863"/>
            <a:ext cx="8689975" cy="0"/>
          </a:xfrm>
          <a:prstGeom prst="line">
            <a:avLst/>
          </a:prstGeom>
          <a:noFill/>
          <a:ln w="19050">
            <a:solidFill>
              <a:srgbClr val="F6A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endParaRPr lang="de-DE" sz="900" dirty="0">
              <a:solidFill>
                <a:srgbClr val="000000"/>
              </a:solidFill>
            </a:endParaRPr>
          </a:p>
        </p:txBody>
      </p:sp>
      <p:sp>
        <p:nvSpPr>
          <p:cNvPr id="1030" name="Rectangle 18"/>
          <p:cNvSpPr>
            <a:spLocks noGrp="1" noChangeArrowheads="1"/>
          </p:cNvSpPr>
          <p:nvPr>
            <p:ph type="title"/>
          </p:nvPr>
        </p:nvSpPr>
        <p:spPr bwMode="auto">
          <a:xfrm>
            <a:off x="250825" y="419100"/>
            <a:ext cx="57705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2800" bIns="0" numCol="1" anchor="ctr" anchorCtr="0" compatLnSpc="1">
            <a:prstTxWarp prst="textNoShape">
              <a:avLst/>
            </a:prstTxWarp>
          </a:bodyPr>
          <a:lstStyle/>
          <a:p>
            <a:pPr lvl="0"/>
            <a:r>
              <a:rPr lang="de-DE" dirty="0" smtClean="0"/>
              <a:t>Titelmasterformat durch Klicken bearbeiten</a:t>
            </a:r>
          </a:p>
        </p:txBody>
      </p:sp>
      <p:sp>
        <p:nvSpPr>
          <p:cNvPr id="515091" name="Rectangle 19"/>
          <p:cNvSpPr>
            <a:spLocks noGrp="1" noChangeArrowheads="1"/>
          </p:cNvSpPr>
          <p:nvPr>
            <p:ph type="sldNum" sz="quarter" idx="4"/>
          </p:nvPr>
        </p:nvSpPr>
        <p:spPr bwMode="auto">
          <a:xfrm>
            <a:off x="8291513" y="6562725"/>
            <a:ext cx="73025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800" smtClean="0"/>
            </a:lvl1pPr>
          </a:lstStyle>
          <a:p>
            <a:pPr>
              <a:defRPr/>
            </a:pPr>
            <a:fld id="{28A17AE9-8D64-4F8E-81BD-339B79EB6433}" type="slidenum">
              <a:rPr lang="de-DE" smtClean="0">
                <a:solidFill>
                  <a:srgbClr val="000000"/>
                </a:solidFill>
              </a:rPr>
              <a:pPr>
                <a:defRPr/>
              </a:pPr>
              <a:t>‹Nr.›</a:t>
            </a:fld>
            <a:endParaRPr lang="de-DE" dirty="0">
              <a:solidFill>
                <a:srgbClr val="000000"/>
              </a:solidFill>
            </a:endParaRPr>
          </a:p>
        </p:txBody>
      </p:sp>
      <p:sp>
        <p:nvSpPr>
          <p:cNvPr id="515092" name="Rectangle 20"/>
          <p:cNvSpPr>
            <a:spLocks noGrp="1" noChangeArrowheads="1"/>
          </p:cNvSpPr>
          <p:nvPr>
            <p:ph type="dt" sz="half" idx="2"/>
          </p:nvPr>
        </p:nvSpPr>
        <p:spPr bwMode="auto">
          <a:xfrm>
            <a:off x="142875" y="6530975"/>
            <a:ext cx="21336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800" smtClean="0"/>
            </a:lvl1pPr>
          </a:lstStyle>
          <a:p>
            <a:pPr algn="l">
              <a:defRPr/>
            </a:pPr>
            <a:fld id="{3EDDFE80-0B39-449B-A7E9-CAE49872FA85}" type="datetime1">
              <a:rPr lang="de-DE" smtClean="0">
                <a:solidFill>
                  <a:srgbClr val="000000"/>
                </a:solidFill>
              </a:rPr>
              <a:pPr algn="l">
                <a:defRPr/>
              </a:pPr>
              <a:t>03.12.14</a:t>
            </a:fld>
            <a:endParaRPr lang="de-DE" dirty="0">
              <a:solidFill>
                <a:srgbClr val="000000"/>
              </a:solidFill>
            </a:endParaRPr>
          </a:p>
        </p:txBody>
      </p:sp>
      <p:pic>
        <p:nvPicPr>
          <p:cNvPr id="2" name="Grafik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40744" y="476672"/>
            <a:ext cx="2479728" cy="807799"/>
          </a:xfrm>
          <a:prstGeom prst="rect">
            <a:avLst/>
          </a:prstGeom>
        </p:spPr>
      </p:pic>
    </p:spTree>
    <p:extLst>
      <p:ext uri="{BB962C8B-B14F-4D97-AF65-F5344CB8AC3E}">
        <p14:creationId xmlns:p14="http://schemas.microsoft.com/office/powerpoint/2010/main" val="405799321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46" r:id="rId13"/>
  </p:sldLayoutIdLst>
  <p:transition xmlns:p14="http://schemas.microsoft.com/office/powerpoint/2010/main"/>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2200">
          <a:solidFill>
            <a:srgbClr val="005091"/>
          </a:solidFill>
          <a:latin typeface="+mj-lt"/>
          <a:ea typeface="+mj-ea"/>
          <a:cs typeface="+mj-cs"/>
        </a:defRPr>
      </a:lvl1pPr>
      <a:lvl2pPr algn="l" rtl="0" eaLnBrk="0" fontAlgn="base" hangingPunct="0">
        <a:spcBef>
          <a:spcPct val="0"/>
        </a:spcBef>
        <a:spcAft>
          <a:spcPct val="0"/>
        </a:spcAft>
        <a:defRPr sz="2200">
          <a:solidFill>
            <a:srgbClr val="007E8C"/>
          </a:solidFill>
          <a:latin typeface="Verdana" pitchFamily="34" charset="0"/>
        </a:defRPr>
      </a:lvl2pPr>
      <a:lvl3pPr algn="l" rtl="0" eaLnBrk="0" fontAlgn="base" hangingPunct="0">
        <a:spcBef>
          <a:spcPct val="0"/>
        </a:spcBef>
        <a:spcAft>
          <a:spcPct val="0"/>
        </a:spcAft>
        <a:defRPr sz="2200">
          <a:solidFill>
            <a:srgbClr val="007E8C"/>
          </a:solidFill>
          <a:latin typeface="Verdana" pitchFamily="34" charset="0"/>
        </a:defRPr>
      </a:lvl3pPr>
      <a:lvl4pPr algn="l" rtl="0" eaLnBrk="0" fontAlgn="base" hangingPunct="0">
        <a:spcBef>
          <a:spcPct val="0"/>
        </a:spcBef>
        <a:spcAft>
          <a:spcPct val="0"/>
        </a:spcAft>
        <a:defRPr sz="2200">
          <a:solidFill>
            <a:srgbClr val="007E8C"/>
          </a:solidFill>
          <a:latin typeface="Verdana" pitchFamily="34" charset="0"/>
        </a:defRPr>
      </a:lvl4pPr>
      <a:lvl5pPr algn="l" rtl="0" eaLnBrk="0" fontAlgn="base" hangingPunct="0">
        <a:spcBef>
          <a:spcPct val="0"/>
        </a:spcBef>
        <a:spcAft>
          <a:spcPct val="0"/>
        </a:spcAft>
        <a:defRPr sz="2200">
          <a:solidFill>
            <a:srgbClr val="007E8C"/>
          </a:solidFill>
          <a:latin typeface="Verdana" pitchFamily="34" charset="0"/>
        </a:defRPr>
      </a:lvl5pPr>
      <a:lvl6pPr marL="457200" algn="l" rtl="0" fontAlgn="base">
        <a:spcBef>
          <a:spcPct val="0"/>
        </a:spcBef>
        <a:spcAft>
          <a:spcPct val="0"/>
        </a:spcAft>
        <a:defRPr sz="2200">
          <a:solidFill>
            <a:srgbClr val="007E8C"/>
          </a:solidFill>
          <a:latin typeface="Verdana" pitchFamily="34" charset="0"/>
        </a:defRPr>
      </a:lvl6pPr>
      <a:lvl7pPr marL="914400" algn="l" rtl="0" fontAlgn="base">
        <a:spcBef>
          <a:spcPct val="0"/>
        </a:spcBef>
        <a:spcAft>
          <a:spcPct val="0"/>
        </a:spcAft>
        <a:defRPr sz="2200">
          <a:solidFill>
            <a:srgbClr val="007E8C"/>
          </a:solidFill>
          <a:latin typeface="Verdana" pitchFamily="34" charset="0"/>
        </a:defRPr>
      </a:lvl7pPr>
      <a:lvl8pPr marL="1371600" algn="l" rtl="0" fontAlgn="base">
        <a:spcBef>
          <a:spcPct val="0"/>
        </a:spcBef>
        <a:spcAft>
          <a:spcPct val="0"/>
        </a:spcAft>
        <a:defRPr sz="2200">
          <a:solidFill>
            <a:srgbClr val="007E8C"/>
          </a:solidFill>
          <a:latin typeface="Verdana" pitchFamily="34" charset="0"/>
        </a:defRPr>
      </a:lvl8pPr>
      <a:lvl9pPr marL="1828800" algn="l" rtl="0" fontAlgn="base">
        <a:spcBef>
          <a:spcPct val="0"/>
        </a:spcBef>
        <a:spcAft>
          <a:spcPct val="0"/>
        </a:spcAft>
        <a:defRPr sz="2200">
          <a:solidFill>
            <a:srgbClr val="007E8C"/>
          </a:solidFill>
          <a:latin typeface="Verdana" pitchFamily="34" charset="0"/>
        </a:defRPr>
      </a:lvl9pPr>
    </p:titleStyle>
    <p:bodyStyle>
      <a:lvl1pPr marL="342900" indent="-342900" algn="l" rtl="0" eaLnBrk="0" fontAlgn="base" hangingPunct="0">
        <a:spcBef>
          <a:spcPct val="50000"/>
        </a:spcBef>
        <a:spcAft>
          <a:spcPct val="0"/>
        </a:spcAft>
        <a:buClr>
          <a:srgbClr val="005091"/>
        </a:buClr>
        <a:buFont typeface="Wingdings" pitchFamily="2" charset="2"/>
        <a:buChar char="n"/>
        <a:defRPr>
          <a:solidFill>
            <a:schemeClr val="tx1"/>
          </a:solidFill>
          <a:latin typeface="+mn-lt"/>
          <a:ea typeface="+mn-ea"/>
          <a:cs typeface="+mn-cs"/>
        </a:defRPr>
      </a:lvl1pPr>
      <a:lvl2pPr marL="1588" indent="455613" algn="l" rtl="0" eaLnBrk="0" fontAlgn="base" hangingPunct="0">
        <a:spcBef>
          <a:spcPct val="50000"/>
        </a:spcBef>
        <a:spcAft>
          <a:spcPct val="0"/>
        </a:spcAft>
        <a:buClr>
          <a:schemeClr val="hlink"/>
        </a:buClr>
        <a:buFont typeface="Wingdings" pitchFamily="2" charset="2"/>
        <a:buChar char="n"/>
        <a:defRPr>
          <a:solidFill>
            <a:schemeClr val="tx1"/>
          </a:solidFill>
          <a:latin typeface="+mn-lt"/>
        </a:defRPr>
      </a:lvl2pPr>
      <a:lvl3pPr marL="503238" indent="-247650" algn="l" rtl="0" eaLnBrk="0" fontAlgn="base" hangingPunct="0">
        <a:spcBef>
          <a:spcPct val="50000"/>
        </a:spcBef>
        <a:spcAft>
          <a:spcPct val="0"/>
        </a:spcAft>
        <a:buClr>
          <a:srgbClr val="005091"/>
        </a:buClr>
        <a:buFont typeface="Wingdings" pitchFamily="2" charset="2"/>
        <a:buChar char="n"/>
        <a:defRPr>
          <a:solidFill>
            <a:schemeClr val="tx1"/>
          </a:solidFill>
          <a:latin typeface="+mn-lt"/>
        </a:defRPr>
      </a:lvl3pPr>
      <a:lvl4pPr marL="771525" indent="-247650" algn="l" rtl="0" eaLnBrk="0" fontAlgn="base" hangingPunct="0">
        <a:spcBef>
          <a:spcPct val="20000"/>
        </a:spcBef>
        <a:spcAft>
          <a:spcPct val="0"/>
        </a:spcAft>
        <a:buClr>
          <a:srgbClr val="005091"/>
        </a:buClr>
        <a:buSzPct val="175000"/>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11.png"/><Relationship Id="rId12" Type="http://schemas.microsoft.com/office/2007/relationships/hdphoto" Target="../media/hdphoto1.wdp"/><Relationship Id="rId13"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wmf"/><Relationship Id="rId10"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e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subTitle" idx="1"/>
          </p:nvPr>
        </p:nvSpPr>
        <p:spPr>
          <a:xfrm>
            <a:off x="342900" y="3767509"/>
            <a:ext cx="6029325" cy="309563"/>
          </a:xfrm>
        </p:spPr>
        <p:txBody>
          <a:bodyPr/>
          <a:lstStyle/>
          <a:p>
            <a:pPr eaLnBrk="1" hangingPunct="1">
              <a:lnSpc>
                <a:spcPct val="80000"/>
              </a:lnSpc>
            </a:pPr>
            <a:r>
              <a:rPr lang="de-DE" sz="1600" dirty="0" smtClean="0">
                <a:solidFill>
                  <a:srgbClr val="005091"/>
                </a:solidFill>
              </a:rPr>
              <a:t> </a:t>
            </a:r>
            <a:endParaRPr lang="de-DE" sz="1600" dirty="0" smtClean="0">
              <a:solidFill>
                <a:srgbClr val="005091"/>
              </a:solidFill>
            </a:endParaRPr>
          </a:p>
        </p:txBody>
      </p:sp>
      <p:sp>
        <p:nvSpPr>
          <p:cNvPr id="5" name="Rectangle 3"/>
          <p:cNvSpPr txBox="1">
            <a:spLocks noChangeArrowheads="1"/>
          </p:cNvSpPr>
          <p:nvPr/>
        </p:nvSpPr>
        <p:spPr bwMode="auto">
          <a:xfrm>
            <a:off x="250825" y="2770956"/>
            <a:ext cx="8137599" cy="80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200">
                <a:solidFill>
                  <a:srgbClr val="007E8C"/>
                </a:solidFill>
                <a:latin typeface="Verdana" pitchFamily="34" charset="0"/>
              </a:defRPr>
            </a:lvl2pPr>
            <a:lvl3pPr algn="l" rtl="0" eaLnBrk="0" fontAlgn="base" hangingPunct="0">
              <a:spcBef>
                <a:spcPct val="0"/>
              </a:spcBef>
              <a:spcAft>
                <a:spcPct val="0"/>
              </a:spcAft>
              <a:defRPr sz="2200">
                <a:solidFill>
                  <a:srgbClr val="007E8C"/>
                </a:solidFill>
                <a:latin typeface="Verdana" pitchFamily="34" charset="0"/>
              </a:defRPr>
            </a:lvl3pPr>
            <a:lvl4pPr algn="l" rtl="0" eaLnBrk="0" fontAlgn="base" hangingPunct="0">
              <a:spcBef>
                <a:spcPct val="0"/>
              </a:spcBef>
              <a:spcAft>
                <a:spcPct val="0"/>
              </a:spcAft>
              <a:defRPr sz="2200">
                <a:solidFill>
                  <a:srgbClr val="007E8C"/>
                </a:solidFill>
                <a:latin typeface="Verdana" pitchFamily="34" charset="0"/>
              </a:defRPr>
            </a:lvl4pPr>
            <a:lvl5pPr algn="l" rtl="0" eaLnBrk="0" fontAlgn="base" hangingPunct="0">
              <a:spcBef>
                <a:spcPct val="0"/>
              </a:spcBef>
              <a:spcAft>
                <a:spcPct val="0"/>
              </a:spcAft>
              <a:defRPr sz="2200">
                <a:solidFill>
                  <a:srgbClr val="007E8C"/>
                </a:solidFill>
                <a:latin typeface="Verdana" pitchFamily="34" charset="0"/>
              </a:defRPr>
            </a:lvl5pPr>
            <a:lvl6pPr marL="457200" algn="l" rtl="0" fontAlgn="base">
              <a:spcBef>
                <a:spcPct val="0"/>
              </a:spcBef>
              <a:spcAft>
                <a:spcPct val="0"/>
              </a:spcAft>
              <a:defRPr sz="2200">
                <a:solidFill>
                  <a:srgbClr val="007E8C"/>
                </a:solidFill>
                <a:latin typeface="Verdana" pitchFamily="34" charset="0"/>
              </a:defRPr>
            </a:lvl6pPr>
            <a:lvl7pPr marL="914400" algn="l" rtl="0" fontAlgn="base">
              <a:spcBef>
                <a:spcPct val="0"/>
              </a:spcBef>
              <a:spcAft>
                <a:spcPct val="0"/>
              </a:spcAft>
              <a:defRPr sz="2200">
                <a:solidFill>
                  <a:srgbClr val="007E8C"/>
                </a:solidFill>
                <a:latin typeface="Verdana" pitchFamily="34" charset="0"/>
              </a:defRPr>
            </a:lvl7pPr>
            <a:lvl8pPr marL="1371600" algn="l" rtl="0" fontAlgn="base">
              <a:spcBef>
                <a:spcPct val="0"/>
              </a:spcBef>
              <a:spcAft>
                <a:spcPct val="0"/>
              </a:spcAft>
              <a:defRPr sz="2200">
                <a:solidFill>
                  <a:srgbClr val="007E8C"/>
                </a:solidFill>
                <a:latin typeface="Verdana" pitchFamily="34" charset="0"/>
              </a:defRPr>
            </a:lvl8pPr>
            <a:lvl9pPr marL="1828800" algn="l" rtl="0" fontAlgn="base">
              <a:spcBef>
                <a:spcPct val="0"/>
              </a:spcBef>
              <a:spcAft>
                <a:spcPct val="0"/>
              </a:spcAft>
              <a:defRPr sz="2200">
                <a:solidFill>
                  <a:srgbClr val="007E8C"/>
                </a:solidFill>
                <a:latin typeface="Verdana" pitchFamily="34" charset="0"/>
              </a:defRPr>
            </a:lvl9pPr>
          </a:lstStyle>
          <a:p>
            <a:pPr eaLnBrk="1" hangingPunct="1"/>
            <a:r>
              <a:rPr lang="de-DE" sz="3200" dirty="0" smtClean="0"/>
              <a:t>So bucht man heute</a:t>
            </a:r>
          </a:p>
          <a:p>
            <a:pPr eaLnBrk="1" hangingPunct="1"/>
            <a:r>
              <a:rPr lang="de-DE" sz="2000" dirty="0" smtClean="0"/>
              <a:t>Buchführung mit digitalen Belegen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53" y="1628800"/>
            <a:ext cx="758592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Ausstehende Zahlungen im Überblick</a:t>
            </a:r>
            <a:endParaRPr lang="de-DE" dirty="0"/>
          </a:p>
        </p:txBody>
      </p:sp>
      <p:sp>
        <p:nvSpPr>
          <p:cNvPr id="6" name="Foliennummernplatzhalter 5"/>
          <p:cNvSpPr>
            <a:spLocks noGrp="1"/>
          </p:cNvSpPr>
          <p:nvPr>
            <p:ph type="sldNum" sz="quarter" idx="4294967295"/>
          </p:nvPr>
        </p:nvSpPr>
        <p:spPr>
          <a:xfrm>
            <a:off x="8397256" y="6323708"/>
            <a:ext cx="514573" cy="269378"/>
          </a:xfrm>
          <a:prstGeom prst="rect">
            <a:avLst/>
          </a:prstGeom>
        </p:spPr>
        <p:txBody>
          <a:bodyPr lIns="72009" tIns="36005" rIns="72009" bIns="36005"/>
          <a:lstStyle/>
          <a:p>
            <a:fld id="{B8A6E941-8C0B-45F9-9A2A-9F88B95592AA}" type="slidenum">
              <a:rPr lang="de-DE" smtClean="0">
                <a:solidFill>
                  <a:srgbClr val="000000"/>
                </a:solidFill>
              </a:rPr>
              <a:pPr/>
              <a:t>10</a:t>
            </a:fld>
            <a:endParaRPr lang="de-DE" dirty="0">
              <a:solidFill>
                <a:srgbClr val="000000"/>
              </a:solidFill>
            </a:endParaRPr>
          </a:p>
        </p:txBody>
      </p:sp>
      <p:sp>
        <p:nvSpPr>
          <p:cNvPr id="13" name="Textfeld 12"/>
          <p:cNvSpPr txBox="1"/>
          <p:nvPr/>
        </p:nvSpPr>
        <p:spPr>
          <a:xfrm>
            <a:off x="1932574" y="2520973"/>
            <a:ext cx="145489" cy="377412"/>
          </a:xfrm>
          <a:prstGeom prst="rect">
            <a:avLst/>
          </a:prstGeom>
          <a:noFill/>
        </p:spPr>
        <p:txBody>
          <a:bodyPr wrap="none" lIns="72009" tIns="36005" rIns="72009" bIns="36005" rtlCol="0">
            <a:spAutoFit/>
          </a:bodyPr>
          <a:lstStyle/>
          <a:p>
            <a:r>
              <a:rPr sz="1100" b="1" dirty="0">
                <a:solidFill>
                  <a:srgbClr val="C00000"/>
                </a:solidFill>
                <a:latin typeface="Tahoma" pitchFamily="34" charset="0"/>
                <a:ea typeface="Tahoma" pitchFamily="34" charset="0"/>
                <a:cs typeface="Tahoma" pitchFamily="34" charset="0"/>
              </a:rPr>
              <a:t/>
            </a:r>
            <a:br>
              <a:rPr sz="1100" b="1" dirty="0">
                <a:solidFill>
                  <a:srgbClr val="C00000"/>
                </a:solidFill>
                <a:latin typeface="Tahoma" pitchFamily="34" charset="0"/>
                <a:ea typeface="Tahoma" pitchFamily="34" charset="0"/>
                <a:cs typeface="Tahoma" pitchFamily="34" charset="0"/>
              </a:rPr>
            </a:br>
            <a:endParaRPr sz="1100" b="1" dirty="0">
              <a:solidFill>
                <a:srgbClr val="C00000"/>
              </a:solidFill>
              <a:latin typeface="Tahoma" pitchFamily="34" charset="0"/>
              <a:ea typeface="Tahoma" pitchFamily="34" charset="0"/>
              <a:cs typeface="Tahoma" pitchFamily="34" charset="0"/>
            </a:endParaRPr>
          </a:p>
        </p:txBody>
      </p:sp>
      <p:sp>
        <p:nvSpPr>
          <p:cNvPr id="10" name="AutoShape 20"/>
          <p:cNvSpPr>
            <a:spLocks noChangeArrowheads="1"/>
          </p:cNvSpPr>
          <p:nvPr/>
        </p:nvSpPr>
        <p:spPr bwMode="auto">
          <a:xfrm>
            <a:off x="5901897" y="2996952"/>
            <a:ext cx="3100845" cy="2176406"/>
          </a:xfrm>
          <a:prstGeom prst="roundRect">
            <a:avLst>
              <a:gd name="adj" fmla="val 7872"/>
            </a:avLst>
          </a:prstGeom>
          <a:solidFill>
            <a:schemeClr val="accent2">
              <a:lumMod val="75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85750" indent="-285750" algn="l">
              <a:lnSpc>
                <a:spcPct val="100000"/>
              </a:lnSpc>
              <a:spcBef>
                <a:spcPts val="1080"/>
              </a:spcBef>
              <a:buFont typeface="Wingdings" panose="05000000000000000000" pitchFamily="2" charset="2"/>
              <a:buChar char="§"/>
            </a:pPr>
            <a:r>
              <a:rPr lang="de-DE" sz="1600" dirty="0"/>
              <a:t>keine Zahlung vergessen durch Anzeige der noch offenen Rechnungen</a:t>
            </a:r>
          </a:p>
          <a:p>
            <a:pPr marL="285750" indent="-285750" algn="l">
              <a:lnSpc>
                <a:spcPct val="100000"/>
              </a:lnSpc>
              <a:spcBef>
                <a:spcPts val="1080"/>
              </a:spcBef>
              <a:buFont typeface="Wingdings" panose="05000000000000000000" pitchFamily="2" charset="2"/>
              <a:buChar char="§"/>
            </a:pPr>
            <a:r>
              <a:rPr lang="de-DE" sz="1600" dirty="0"/>
              <a:t>Überblick aller Konten und Kontostände ermöglicht optimale Kontenbelastung</a:t>
            </a:r>
          </a:p>
        </p:txBody>
      </p:sp>
      <p:sp>
        <p:nvSpPr>
          <p:cNvPr id="3" name="Datumsplatzhalter 2"/>
          <p:cNvSpPr>
            <a:spLocks noGrp="1"/>
          </p:cNvSpPr>
          <p:nvPr>
            <p:ph type="dt" sz="half" idx="10"/>
          </p:nvPr>
        </p:nvSpPr>
        <p:spPr/>
        <p:txBody>
          <a:bodyPr/>
          <a:lstStyle/>
          <a:p>
            <a:pPr>
              <a:defRPr/>
            </a:pPr>
            <a:fld id="{EE37D48D-4410-4ECA-A42E-E7F605E01F5D}" type="datetime1">
              <a:rPr lang="de-DE" smtClean="0"/>
              <a:t>03.12.14</a:t>
            </a:fld>
            <a:endParaRPr lang="de-DE" dirty="0"/>
          </a:p>
        </p:txBody>
      </p:sp>
    </p:spTree>
    <p:extLst>
      <p:ext uri="{BB962C8B-B14F-4D97-AF65-F5344CB8AC3E}">
        <p14:creationId xmlns:p14="http://schemas.microsoft.com/office/powerpoint/2010/main" val="129889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19100"/>
            <a:ext cx="6121375" cy="863600"/>
          </a:xfrm>
        </p:spPr>
        <p:txBody>
          <a:bodyPr/>
          <a:lstStyle/>
          <a:p>
            <a:r>
              <a:rPr lang="de-DE" dirty="0"/>
              <a:t>DATEV Unternehmen online </a:t>
            </a:r>
            <a:r>
              <a:rPr lang="de-DE" dirty="0" smtClean="0"/>
              <a:t>– die Lösung für kaufmännische Unternehmensprozesse </a:t>
            </a:r>
            <a:endParaRPr lang="de-DE" dirty="0"/>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11</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699" y="3027462"/>
            <a:ext cx="2338733" cy="203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bgerundetes Rechteck 6"/>
          <p:cNvSpPr/>
          <p:nvPr/>
        </p:nvSpPr>
        <p:spPr bwMode="auto">
          <a:xfrm>
            <a:off x="107504" y="1988840"/>
            <a:ext cx="3036218" cy="1083759"/>
          </a:xfrm>
          <a:prstGeom prst="roundRect">
            <a:avLst>
              <a:gd name="adj" fmla="val 12084"/>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t" anchorCtr="0" compatLnSpc="1">
            <a:prstTxWarp prst="textNoShape">
              <a:avLst/>
            </a:prstTxWarp>
          </a:bodyPr>
          <a:lstStyle/>
          <a:p>
            <a:pPr algn="l" defTabSz="926889">
              <a:lnSpc>
                <a:spcPct val="100000"/>
              </a:lnSpc>
              <a:spcBef>
                <a:spcPts val="1080"/>
              </a:spcBef>
            </a:pPr>
            <a:r>
              <a:rPr lang="de-DE" sz="1400" dirty="0">
                <a:solidFill>
                  <a:srgbClr val="000000">
                    <a:lumMod val="95000"/>
                    <a:lumOff val="5000"/>
                  </a:srgbClr>
                </a:solidFill>
                <a:ea typeface="Verdana" pitchFamily="34" charset="0"/>
                <a:cs typeface="Verdana" pitchFamily="34" charset="0"/>
              </a:rPr>
              <a:t>Ausgangslage</a:t>
            </a:r>
            <a:r>
              <a:rPr lang="de-DE" sz="1400" dirty="0" smtClean="0">
                <a:solidFill>
                  <a:srgbClr val="000000">
                    <a:lumMod val="95000"/>
                    <a:lumOff val="5000"/>
                  </a:srgbClr>
                </a:solidFill>
                <a:ea typeface="Verdana" pitchFamily="34" charset="0"/>
                <a:cs typeface="Verdana" pitchFamily="34" charset="0"/>
              </a:rPr>
              <a:t>:</a:t>
            </a:r>
            <a:endParaRPr lang="de-DE" sz="1400" dirty="0">
              <a:solidFill>
                <a:srgbClr val="000000">
                  <a:lumMod val="95000"/>
                  <a:lumOff val="5000"/>
                </a:srgbClr>
              </a:solidFill>
              <a:ea typeface="Verdana" pitchFamily="34" charset="0"/>
              <a:cs typeface="Verdana" pitchFamily="34" charset="0"/>
            </a:endParaRPr>
          </a:p>
          <a:p>
            <a:pPr algn="l" defTabSz="926889">
              <a:lnSpc>
                <a:spcPct val="100000"/>
              </a:lnSpc>
              <a:spcBef>
                <a:spcPts val="1080"/>
              </a:spcBef>
            </a:pPr>
            <a:r>
              <a:rPr lang="de-DE" sz="1600" dirty="0">
                <a:solidFill>
                  <a:srgbClr val="000000">
                    <a:lumMod val="95000"/>
                    <a:lumOff val="5000"/>
                  </a:srgbClr>
                </a:solidFill>
                <a:ea typeface="Verdana" pitchFamily="34" charset="0"/>
                <a:cs typeface="Verdana" pitchFamily="34" charset="0"/>
              </a:rPr>
              <a:t>Unternehmer erhält </a:t>
            </a:r>
            <a:r>
              <a:rPr lang="de-DE" sz="1600" dirty="0" smtClean="0">
                <a:solidFill>
                  <a:srgbClr val="000000">
                    <a:lumMod val="95000"/>
                    <a:lumOff val="5000"/>
                  </a:srgbClr>
                </a:solidFill>
                <a:ea typeface="Verdana" pitchFamily="34" charset="0"/>
                <a:cs typeface="Verdana" pitchFamily="34" charset="0"/>
              </a:rPr>
              <a:t>Lieferantenrechnungen</a:t>
            </a:r>
            <a:endParaRPr lang="de-DE" sz="1600" dirty="0">
              <a:solidFill>
                <a:srgbClr val="000000">
                  <a:lumMod val="95000"/>
                  <a:lumOff val="5000"/>
                </a:srgbClr>
              </a:solidFill>
              <a:ea typeface="Verdana" pitchFamily="34" charset="0"/>
              <a:cs typeface="Verdana" pitchFamily="34" charset="0"/>
            </a:endParaRPr>
          </a:p>
        </p:txBody>
      </p:sp>
      <p:grpSp>
        <p:nvGrpSpPr>
          <p:cNvPr id="8" name="Gruppieren 7"/>
          <p:cNvGrpSpPr/>
          <p:nvPr/>
        </p:nvGrpSpPr>
        <p:grpSpPr>
          <a:xfrm>
            <a:off x="5675261" y="4831516"/>
            <a:ext cx="3001194" cy="973747"/>
            <a:chOff x="9193471" y="5087480"/>
            <a:chExt cx="2903333" cy="1145859"/>
          </a:xfrm>
        </p:grpSpPr>
        <p:sp>
          <p:nvSpPr>
            <p:cNvPr id="10" name="AutoShape 21"/>
            <p:cNvSpPr>
              <a:spLocks noChangeArrowheads="1"/>
            </p:cNvSpPr>
            <p:nvPr/>
          </p:nvSpPr>
          <p:spPr bwMode="auto">
            <a:xfrm>
              <a:off x="9193471" y="5087480"/>
              <a:ext cx="2903333" cy="1145859"/>
            </a:xfrm>
            <a:prstGeom prst="roundRect">
              <a:avLst>
                <a:gd name="adj" fmla="val 16667"/>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square" lIns="90000" tIns="46800" rIns="90000" bIns="46800" anchor="t" anchorCtr="0"/>
            <a:lstStyle/>
            <a:p>
              <a:pPr defTabSz="926889">
                <a:lnSpc>
                  <a:spcPct val="100000"/>
                </a:lnSpc>
              </a:pPr>
              <a:endParaRPr lang="de-DE" sz="1600" dirty="0">
                <a:solidFill>
                  <a:srgbClr val="000000">
                    <a:lumMod val="95000"/>
                    <a:lumOff val="5000"/>
                  </a:srgbClr>
                </a:solidFill>
                <a:latin typeface="Verdana" pitchFamily="34" charset="0"/>
                <a:ea typeface="Verdana" pitchFamily="34" charset="0"/>
                <a:cs typeface="Verdana" pitchFamily="34" charset="0"/>
              </a:endParaRPr>
            </a:p>
          </p:txBody>
        </p:sp>
        <p:sp>
          <p:nvSpPr>
            <p:cNvPr id="11" name="AutoShape 8"/>
            <p:cNvSpPr>
              <a:spLocks noChangeArrowheads="1"/>
            </p:cNvSpPr>
            <p:nvPr/>
          </p:nvSpPr>
          <p:spPr bwMode="auto">
            <a:xfrm>
              <a:off x="9261207" y="5216514"/>
              <a:ext cx="2786400" cy="920006"/>
            </a:xfrm>
            <a:prstGeom prst="roundRect">
              <a:avLst>
                <a:gd name="adj" fmla="val 6463"/>
              </a:avLst>
            </a:prstGeom>
            <a:solidFill>
              <a:srgbClr val="DBF3C2"/>
            </a:solidFill>
            <a:ln w="12700">
              <a:noFill/>
              <a:headEnd/>
              <a:tailEnd/>
            </a:ln>
            <a:extLst/>
          </p:spPr>
          <p:style>
            <a:lnRef idx="1">
              <a:schemeClr val="accent2"/>
            </a:lnRef>
            <a:fillRef idx="3">
              <a:schemeClr val="accent2"/>
            </a:fillRef>
            <a:effectRef idx="2">
              <a:schemeClr val="accent2"/>
            </a:effectRef>
            <a:fontRef idx="minor">
              <a:schemeClr val="lt1"/>
            </a:fontRef>
          </p:style>
          <p:txBody>
            <a:bodyPr lIns="89891" tIns="46749" rIns="89891" bIns="46749" anchor="ctr" anchorCtr="1"/>
            <a:lstStyle/>
            <a:p>
              <a:pPr defTabSz="926889">
                <a:lnSpc>
                  <a:spcPct val="100000"/>
                </a:lnSpc>
              </a:pPr>
              <a:r>
                <a:rPr lang="de-DE" sz="1400" dirty="0">
                  <a:solidFill>
                    <a:srgbClr val="000000">
                      <a:lumMod val="95000"/>
                      <a:lumOff val="5000"/>
                    </a:srgbClr>
                  </a:solidFill>
                  <a:latin typeface="Verdana" pitchFamily="34" charset="0"/>
                  <a:ea typeface="Verdana" pitchFamily="34" charset="0"/>
                  <a:cs typeface="Verdana" pitchFamily="34" charset="0"/>
                </a:rPr>
                <a:t>Belege in DATEV Unternehmen online ablegen</a:t>
              </a:r>
            </a:p>
          </p:txBody>
        </p:sp>
      </p:grpSp>
      <p:grpSp>
        <p:nvGrpSpPr>
          <p:cNvPr id="12" name="Gruppieren 11"/>
          <p:cNvGrpSpPr/>
          <p:nvPr/>
        </p:nvGrpSpPr>
        <p:grpSpPr>
          <a:xfrm>
            <a:off x="1993628" y="1998644"/>
            <a:ext cx="4738612" cy="2869792"/>
            <a:chOff x="4300756" y="1624337"/>
            <a:chExt cx="5473240" cy="4362913"/>
          </a:xfrm>
        </p:grpSpPr>
        <p:grpSp>
          <p:nvGrpSpPr>
            <p:cNvPr id="13" name="Gruppieren 12"/>
            <p:cNvGrpSpPr/>
            <p:nvPr/>
          </p:nvGrpSpPr>
          <p:grpSpPr>
            <a:xfrm>
              <a:off x="5199568" y="3579945"/>
              <a:ext cx="3911519" cy="2189459"/>
              <a:chOff x="3020080" y="4839294"/>
              <a:chExt cx="3911519" cy="2189459"/>
            </a:xfrm>
          </p:grpSpPr>
          <p:sp>
            <p:nvSpPr>
              <p:cNvPr id="23" name="Ellipse 72"/>
              <p:cNvSpPr>
                <a:spLocks noChangeArrowheads="1"/>
              </p:cNvSpPr>
              <p:nvPr/>
            </p:nvSpPr>
            <p:spPr bwMode="auto">
              <a:xfrm>
                <a:off x="3020080" y="4839294"/>
                <a:ext cx="3911519" cy="2189459"/>
              </a:xfrm>
              <a:prstGeom prst="ellipse">
                <a:avLst/>
              </a:prstGeom>
              <a:solidFill>
                <a:srgbClr val="808080"/>
              </a:solidFill>
              <a:ln w="38100" algn="ctr">
                <a:solidFill>
                  <a:schemeClr val="folHlink"/>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89997" tIns="46798" rIns="89997" bIns="46798" anchor="ctr"/>
              <a:lstStyle/>
              <a:p>
                <a:pPr defTabSz="1176300"/>
                <a:endParaRPr lang="de-DE" sz="1300" dirty="0">
                  <a:solidFill>
                    <a:schemeClr val="bg1"/>
                  </a:solidFill>
                </a:endParaRPr>
              </a:p>
            </p:txBody>
          </p:sp>
          <p:sp>
            <p:nvSpPr>
              <p:cNvPr id="24" name="Text Box 16"/>
              <p:cNvSpPr txBox="1">
                <a:spLocks noChangeArrowheads="1"/>
              </p:cNvSpPr>
              <p:nvPr/>
            </p:nvSpPr>
            <p:spPr bwMode="auto">
              <a:xfrm>
                <a:off x="3521572" y="5092761"/>
                <a:ext cx="2792413" cy="480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7" tIns="46798" rIns="89997" bIns="46798">
                <a:spAutoFit/>
              </a:bodyPr>
              <a:lstStyle>
                <a:lvl1pPr defTabSz="1177925" eaLnBrk="0" hangingPunct="0">
                  <a:defRPr>
                    <a:solidFill>
                      <a:schemeClr val="tx1"/>
                    </a:solidFill>
                    <a:latin typeface="Verdana" pitchFamily="34" charset="0"/>
                  </a:defRPr>
                </a:lvl1pPr>
                <a:lvl2pPr marL="742950" indent="-285750" defTabSz="1177925" eaLnBrk="0" hangingPunct="0">
                  <a:defRPr>
                    <a:solidFill>
                      <a:schemeClr val="tx1"/>
                    </a:solidFill>
                    <a:latin typeface="Verdana" pitchFamily="34" charset="0"/>
                  </a:defRPr>
                </a:lvl2pPr>
                <a:lvl3pPr marL="1143000" indent="-228600" defTabSz="1177925" eaLnBrk="0" hangingPunct="0">
                  <a:defRPr>
                    <a:solidFill>
                      <a:schemeClr val="tx1"/>
                    </a:solidFill>
                    <a:latin typeface="Verdana" pitchFamily="34" charset="0"/>
                  </a:defRPr>
                </a:lvl3pPr>
                <a:lvl4pPr marL="1600200" indent="-228600" defTabSz="1177925" eaLnBrk="0" hangingPunct="0">
                  <a:defRPr>
                    <a:solidFill>
                      <a:schemeClr val="tx1"/>
                    </a:solidFill>
                    <a:latin typeface="Verdana" pitchFamily="34" charset="0"/>
                  </a:defRPr>
                </a:lvl4pPr>
                <a:lvl5pPr marL="2057400" indent="-228600" defTabSz="1177925" eaLnBrk="0" hangingPunct="0">
                  <a:defRPr>
                    <a:solidFill>
                      <a:schemeClr val="tx1"/>
                    </a:solidFill>
                    <a:latin typeface="Verdana" pitchFamily="34" charset="0"/>
                  </a:defRPr>
                </a:lvl5pPr>
                <a:lvl6pPr marL="2514600" indent="-228600" defTabSz="1177925" eaLnBrk="0" fontAlgn="base" hangingPunct="0">
                  <a:spcBef>
                    <a:spcPct val="0"/>
                  </a:spcBef>
                  <a:spcAft>
                    <a:spcPct val="0"/>
                  </a:spcAft>
                  <a:defRPr>
                    <a:solidFill>
                      <a:schemeClr val="tx1"/>
                    </a:solidFill>
                    <a:latin typeface="Verdana" pitchFamily="34" charset="0"/>
                  </a:defRPr>
                </a:lvl6pPr>
                <a:lvl7pPr marL="2971800" indent="-228600" defTabSz="1177925" eaLnBrk="0" fontAlgn="base" hangingPunct="0">
                  <a:spcBef>
                    <a:spcPct val="0"/>
                  </a:spcBef>
                  <a:spcAft>
                    <a:spcPct val="0"/>
                  </a:spcAft>
                  <a:defRPr>
                    <a:solidFill>
                      <a:schemeClr val="tx1"/>
                    </a:solidFill>
                    <a:latin typeface="Verdana" pitchFamily="34" charset="0"/>
                  </a:defRPr>
                </a:lvl7pPr>
                <a:lvl8pPr marL="3429000" indent="-228600" defTabSz="1177925" eaLnBrk="0" fontAlgn="base" hangingPunct="0">
                  <a:spcBef>
                    <a:spcPct val="0"/>
                  </a:spcBef>
                  <a:spcAft>
                    <a:spcPct val="0"/>
                  </a:spcAft>
                  <a:defRPr>
                    <a:solidFill>
                      <a:schemeClr val="tx1"/>
                    </a:solidFill>
                    <a:latin typeface="Verdana" pitchFamily="34" charset="0"/>
                  </a:defRPr>
                </a:lvl8pPr>
                <a:lvl9pPr marL="3886200" indent="-228600" defTabSz="1177925"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de-DE" sz="1600" dirty="0">
                    <a:solidFill>
                      <a:schemeClr val="bg1"/>
                    </a:solidFill>
                    <a:cs typeface="Arial" charset="0"/>
                  </a:rPr>
                  <a:t>Datensicherheit</a:t>
                </a:r>
              </a:p>
            </p:txBody>
          </p:sp>
          <p:pic>
            <p:nvPicPr>
              <p:cNvPr id="25" name="Picture 2" descr="\\vmware-host\Shared Folders\Schreibtisch\Icons_v1b_Final_ppt\Rechenzentrum_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478" y="5515696"/>
                <a:ext cx="999073" cy="9472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vmware-host\Shared Folders\Schreibtisch\Icons_v1b_Final_ppt\schloss_offen_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940" y="5496240"/>
                <a:ext cx="821102" cy="7688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ieren 13"/>
            <p:cNvGrpSpPr/>
            <p:nvPr/>
          </p:nvGrpSpPr>
          <p:grpSpPr>
            <a:xfrm>
              <a:off x="4300756" y="1624337"/>
              <a:ext cx="5473240" cy="4362913"/>
              <a:chOff x="4300756" y="1624337"/>
              <a:chExt cx="5473240" cy="4362913"/>
            </a:xfrm>
          </p:grpSpPr>
          <p:grpSp>
            <p:nvGrpSpPr>
              <p:cNvPr id="15" name="Gruppieren 14"/>
              <p:cNvGrpSpPr/>
              <p:nvPr/>
            </p:nvGrpSpPr>
            <p:grpSpPr>
              <a:xfrm>
                <a:off x="5013460" y="1624337"/>
                <a:ext cx="4760536" cy="1967159"/>
                <a:chOff x="5013460" y="1624337"/>
                <a:chExt cx="4760536" cy="1967159"/>
              </a:xfrm>
            </p:grpSpPr>
            <p:sp>
              <p:nvSpPr>
                <p:cNvPr id="17" name="AutoShape 21"/>
                <p:cNvSpPr>
                  <a:spLocks noChangeArrowheads="1"/>
                </p:cNvSpPr>
                <p:nvPr/>
              </p:nvSpPr>
              <p:spPr bwMode="auto">
                <a:xfrm>
                  <a:off x="6613482" y="1800686"/>
                  <a:ext cx="2903332" cy="1233893"/>
                </a:xfrm>
                <a:prstGeom prst="roundRect">
                  <a:avLst>
                    <a:gd name="adj" fmla="val 16667"/>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square" lIns="90000" tIns="46800" rIns="90000" bIns="46800" anchor="t" anchorCtr="0"/>
                <a:lstStyle/>
                <a:p>
                  <a:pPr algn="ctr" defTabSz="926889">
                    <a:lnSpc>
                      <a:spcPct val="100000"/>
                    </a:lnSpc>
                  </a:pPr>
                  <a:endParaRPr lang="de-DE" sz="1600" dirty="0">
                    <a:solidFill>
                      <a:srgbClr val="000000">
                        <a:lumMod val="95000"/>
                        <a:lumOff val="5000"/>
                      </a:srgbClr>
                    </a:solidFill>
                    <a:latin typeface="Verdana" pitchFamily="34" charset="0"/>
                    <a:ea typeface="Verdana" pitchFamily="34" charset="0"/>
                    <a:cs typeface="Verdana" pitchFamily="34" charset="0"/>
                  </a:endParaRPr>
                </a:p>
              </p:txBody>
            </p:sp>
            <p:sp>
              <p:nvSpPr>
                <p:cNvPr id="18" name="AutoShape 8"/>
                <p:cNvSpPr>
                  <a:spLocks noChangeArrowheads="1"/>
                </p:cNvSpPr>
                <p:nvPr/>
              </p:nvSpPr>
              <p:spPr bwMode="auto">
                <a:xfrm>
                  <a:off x="6718309" y="2047324"/>
                  <a:ext cx="2592290" cy="801362"/>
                </a:xfrm>
                <a:prstGeom prst="roundRect">
                  <a:avLst>
                    <a:gd name="adj" fmla="val 6463"/>
                  </a:avLst>
                </a:prstGeom>
                <a:solidFill>
                  <a:srgbClr val="DBF3C2"/>
                </a:solidFill>
                <a:ln w="12700">
                  <a:noFill/>
                  <a:headEnd/>
                  <a:tailEnd/>
                </a:ln>
                <a:extLst/>
              </p:spPr>
              <p:style>
                <a:lnRef idx="1">
                  <a:schemeClr val="accent2"/>
                </a:lnRef>
                <a:fillRef idx="3">
                  <a:schemeClr val="accent2"/>
                </a:fillRef>
                <a:effectRef idx="2">
                  <a:schemeClr val="accent2"/>
                </a:effectRef>
                <a:fontRef idx="minor">
                  <a:schemeClr val="lt1"/>
                </a:fontRef>
              </p:style>
              <p:txBody>
                <a:bodyPr lIns="89891" tIns="46749" rIns="89891" bIns="46749" anchor="ctr" anchorCtr="1"/>
                <a:lstStyle/>
                <a:p>
                  <a:pPr defTabSz="926889">
                    <a:lnSpc>
                      <a:spcPct val="100000"/>
                    </a:lnSpc>
                  </a:pPr>
                  <a:r>
                    <a:rPr lang="de-DE" sz="1600" dirty="0">
                      <a:solidFill>
                        <a:srgbClr val="000000">
                          <a:lumMod val="95000"/>
                          <a:lumOff val="5000"/>
                        </a:srgbClr>
                      </a:solidFill>
                      <a:latin typeface="Verdana" pitchFamily="34" charset="0"/>
                      <a:ea typeface="Verdana" pitchFamily="34" charset="0"/>
                      <a:cs typeface="Verdana" pitchFamily="34" charset="0"/>
                    </a:rPr>
                    <a:t>Digitalisieren</a:t>
                  </a:r>
                </a:p>
              </p:txBody>
            </p:sp>
            <p:pic>
              <p:nvPicPr>
                <p:cNvPr id="19" name="Picture 1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529471" y="1624337"/>
                  <a:ext cx="1402906" cy="719373"/>
                </a:xfrm>
                <a:prstGeom prst="rect">
                  <a:avLst/>
                </a:prstGeom>
                <a:noFill/>
                <a:ln>
                  <a:noFill/>
                </a:ln>
              </p:spPr>
            </p:pic>
            <p:pic>
              <p:nvPicPr>
                <p:cNvPr id="20" name="Picture 1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768630" y="2177061"/>
                  <a:ext cx="1005366" cy="1079998"/>
                </a:xfrm>
                <a:prstGeom prst="rect">
                  <a:avLst/>
                </a:prstGeom>
                <a:noFill/>
              </p:spPr>
            </p:pic>
            <p:sp>
              <p:nvSpPr>
                <p:cNvPr id="21" name="Freihandform 20"/>
                <p:cNvSpPr/>
                <p:nvPr/>
              </p:nvSpPr>
              <p:spPr>
                <a:xfrm>
                  <a:off x="6932376" y="2635370"/>
                  <a:ext cx="981314" cy="956126"/>
                </a:xfrm>
                <a:custGeom>
                  <a:avLst/>
                  <a:gdLst>
                    <a:gd name="connsiteX0" fmla="*/ 0 w 981314"/>
                    <a:gd name="connsiteY0" fmla="*/ 0 h 981314"/>
                    <a:gd name="connsiteX1" fmla="*/ 981314 w 981314"/>
                    <a:gd name="connsiteY1" fmla="*/ 0 h 981314"/>
                    <a:gd name="connsiteX2" fmla="*/ 981314 w 981314"/>
                    <a:gd name="connsiteY2" fmla="*/ 981314 h 981314"/>
                    <a:gd name="connsiteX3" fmla="*/ 0 w 981314"/>
                    <a:gd name="connsiteY3" fmla="*/ 981314 h 981314"/>
                    <a:gd name="connsiteX4" fmla="*/ 0 w 981314"/>
                    <a:gd name="connsiteY4" fmla="*/ 0 h 9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314" h="981314">
                      <a:moveTo>
                        <a:pt x="0" y="0"/>
                      </a:moveTo>
                      <a:lnTo>
                        <a:pt x="981314" y="0"/>
                      </a:lnTo>
                      <a:lnTo>
                        <a:pt x="981314" y="981314"/>
                      </a:lnTo>
                      <a:lnTo>
                        <a:pt x="0" y="98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de-DE" sz="2400" kern="1200" dirty="0"/>
                </a:p>
              </p:txBody>
            </p:sp>
            <p:sp>
              <p:nvSpPr>
                <p:cNvPr id="22" name="Freihandform 21"/>
                <p:cNvSpPr/>
                <p:nvPr/>
              </p:nvSpPr>
              <p:spPr>
                <a:xfrm>
                  <a:off x="5013460" y="2635370"/>
                  <a:ext cx="981314" cy="956126"/>
                </a:xfrm>
                <a:custGeom>
                  <a:avLst/>
                  <a:gdLst>
                    <a:gd name="connsiteX0" fmla="*/ 0 w 981314"/>
                    <a:gd name="connsiteY0" fmla="*/ 0 h 981314"/>
                    <a:gd name="connsiteX1" fmla="*/ 981314 w 981314"/>
                    <a:gd name="connsiteY1" fmla="*/ 0 h 981314"/>
                    <a:gd name="connsiteX2" fmla="*/ 981314 w 981314"/>
                    <a:gd name="connsiteY2" fmla="*/ 981314 h 981314"/>
                    <a:gd name="connsiteX3" fmla="*/ 0 w 981314"/>
                    <a:gd name="connsiteY3" fmla="*/ 981314 h 981314"/>
                    <a:gd name="connsiteX4" fmla="*/ 0 w 981314"/>
                    <a:gd name="connsiteY4" fmla="*/ 0 h 9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314" h="981314">
                      <a:moveTo>
                        <a:pt x="0" y="0"/>
                      </a:moveTo>
                      <a:lnTo>
                        <a:pt x="981314" y="0"/>
                      </a:lnTo>
                      <a:lnTo>
                        <a:pt x="981314" y="981314"/>
                      </a:lnTo>
                      <a:lnTo>
                        <a:pt x="0" y="98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de-DE" sz="2400" kern="1200" dirty="0"/>
                </a:p>
              </p:txBody>
            </p:sp>
          </p:grpSp>
          <p:sp>
            <p:nvSpPr>
              <p:cNvPr id="16" name="Gebogener Pfeil 15"/>
              <p:cNvSpPr/>
              <p:nvPr/>
            </p:nvSpPr>
            <p:spPr>
              <a:xfrm>
                <a:off x="4300756" y="2402429"/>
                <a:ext cx="3679260" cy="3584821"/>
              </a:xfrm>
              <a:prstGeom prst="circularArrow">
                <a:avLst>
                  <a:gd name="adj1" fmla="val 5201"/>
                  <a:gd name="adj2" fmla="val 335970"/>
                  <a:gd name="adj3" fmla="val 16865445"/>
                  <a:gd name="adj4" fmla="val 14874064"/>
                  <a:gd name="adj5" fmla="val 6068"/>
                </a:avLst>
              </a:prstGeom>
              <a:solidFill>
                <a:schemeClr val="bg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sp>
        <p:nvSpPr>
          <p:cNvPr id="27" name="Text Box 16"/>
          <p:cNvSpPr txBox="1">
            <a:spLocks noChangeArrowheads="1"/>
          </p:cNvSpPr>
          <p:nvPr/>
        </p:nvSpPr>
        <p:spPr bwMode="auto">
          <a:xfrm>
            <a:off x="3131840" y="4193011"/>
            <a:ext cx="2792412" cy="316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7" tIns="46798" rIns="89997" bIns="46798">
            <a:spAutoFit/>
          </a:bodyPr>
          <a:lstStyle>
            <a:lvl1pPr defTabSz="1177925" eaLnBrk="0" hangingPunct="0">
              <a:defRPr>
                <a:solidFill>
                  <a:schemeClr val="tx1"/>
                </a:solidFill>
                <a:latin typeface="Verdana" pitchFamily="34" charset="0"/>
              </a:defRPr>
            </a:lvl1pPr>
            <a:lvl2pPr marL="742950" indent="-285750" defTabSz="1177925" eaLnBrk="0" hangingPunct="0">
              <a:defRPr>
                <a:solidFill>
                  <a:schemeClr val="tx1"/>
                </a:solidFill>
                <a:latin typeface="Verdana" pitchFamily="34" charset="0"/>
              </a:defRPr>
            </a:lvl2pPr>
            <a:lvl3pPr marL="1143000" indent="-228600" defTabSz="1177925" eaLnBrk="0" hangingPunct="0">
              <a:defRPr>
                <a:solidFill>
                  <a:schemeClr val="tx1"/>
                </a:solidFill>
                <a:latin typeface="Verdana" pitchFamily="34" charset="0"/>
              </a:defRPr>
            </a:lvl3pPr>
            <a:lvl4pPr marL="1600200" indent="-228600" defTabSz="1177925" eaLnBrk="0" hangingPunct="0">
              <a:defRPr>
                <a:solidFill>
                  <a:schemeClr val="tx1"/>
                </a:solidFill>
                <a:latin typeface="Verdana" pitchFamily="34" charset="0"/>
              </a:defRPr>
            </a:lvl4pPr>
            <a:lvl5pPr marL="2057400" indent="-228600" defTabSz="1177925" eaLnBrk="0" hangingPunct="0">
              <a:defRPr>
                <a:solidFill>
                  <a:schemeClr val="tx1"/>
                </a:solidFill>
                <a:latin typeface="Verdana" pitchFamily="34" charset="0"/>
              </a:defRPr>
            </a:lvl5pPr>
            <a:lvl6pPr marL="2514600" indent="-228600" defTabSz="1177925" eaLnBrk="0" fontAlgn="base" hangingPunct="0">
              <a:spcBef>
                <a:spcPct val="0"/>
              </a:spcBef>
              <a:spcAft>
                <a:spcPct val="0"/>
              </a:spcAft>
              <a:defRPr>
                <a:solidFill>
                  <a:schemeClr val="tx1"/>
                </a:solidFill>
                <a:latin typeface="Verdana" pitchFamily="34" charset="0"/>
              </a:defRPr>
            </a:lvl6pPr>
            <a:lvl7pPr marL="2971800" indent="-228600" defTabSz="1177925" eaLnBrk="0" fontAlgn="base" hangingPunct="0">
              <a:spcBef>
                <a:spcPct val="0"/>
              </a:spcBef>
              <a:spcAft>
                <a:spcPct val="0"/>
              </a:spcAft>
              <a:defRPr>
                <a:solidFill>
                  <a:schemeClr val="tx1"/>
                </a:solidFill>
                <a:latin typeface="Verdana" pitchFamily="34" charset="0"/>
              </a:defRPr>
            </a:lvl7pPr>
            <a:lvl8pPr marL="3429000" indent="-228600" defTabSz="1177925" eaLnBrk="0" fontAlgn="base" hangingPunct="0">
              <a:spcBef>
                <a:spcPct val="0"/>
              </a:spcBef>
              <a:spcAft>
                <a:spcPct val="0"/>
              </a:spcAft>
              <a:defRPr>
                <a:solidFill>
                  <a:schemeClr val="tx1"/>
                </a:solidFill>
                <a:latin typeface="Verdana" pitchFamily="34" charset="0"/>
              </a:defRPr>
            </a:lvl8pPr>
            <a:lvl9pPr marL="3886200" indent="-228600" defTabSz="1177925"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de-DE" sz="1600" dirty="0" smtClean="0">
                <a:solidFill>
                  <a:schemeClr val="bg1"/>
                </a:solidFill>
                <a:cs typeface="Arial" charset="0"/>
              </a:rPr>
              <a:t>DATEV-Rechenzentrum</a:t>
            </a:r>
            <a:endParaRPr lang="de-DE" sz="1600" dirty="0">
              <a:solidFill>
                <a:schemeClr val="bg1"/>
              </a:solidFill>
              <a:cs typeface="Arial" charset="0"/>
            </a:endParaRPr>
          </a:p>
        </p:txBody>
      </p:sp>
      <p:sp>
        <p:nvSpPr>
          <p:cNvPr id="28" name="Gebogener Pfeil 27"/>
          <p:cNvSpPr/>
          <p:nvPr/>
        </p:nvSpPr>
        <p:spPr>
          <a:xfrm rot="2802320">
            <a:off x="3849486" y="3065608"/>
            <a:ext cx="3185423" cy="2357986"/>
          </a:xfrm>
          <a:prstGeom prst="circularArrow">
            <a:avLst>
              <a:gd name="adj1" fmla="val 5201"/>
              <a:gd name="adj2" fmla="val 335970"/>
              <a:gd name="adj3" fmla="val 16865445"/>
              <a:gd name="adj4" fmla="val 14874064"/>
              <a:gd name="adj5" fmla="val 6068"/>
            </a:avLst>
          </a:prstGeom>
          <a:solidFill>
            <a:schemeClr val="bg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Gebogener Pfeil 28"/>
          <p:cNvSpPr/>
          <p:nvPr/>
        </p:nvSpPr>
        <p:spPr>
          <a:xfrm rot="10307920">
            <a:off x="3970984" y="3880204"/>
            <a:ext cx="3185423" cy="2357986"/>
          </a:xfrm>
          <a:prstGeom prst="circularArrow">
            <a:avLst>
              <a:gd name="adj1" fmla="val 5201"/>
              <a:gd name="adj2" fmla="val 335970"/>
              <a:gd name="adj3" fmla="val 16865445"/>
              <a:gd name="adj4" fmla="val 14874064"/>
              <a:gd name="adj5" fmla="val 6068"/>
            </a:avLst>
          </a:prstGeom>
          <a:solidFill>
            <a:schemeClr val="bg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Abgerundetes Rechteck 29"/>
          <p:cNvSpPr/>
          <p:nvPr/>
        </p:nvSpPr>
        <p:spPr bwMode="auto">
          <a:xfrm>
            <a:off x="2278914" y="5075131"/>
            <a:ext cx="2922250" cy="1271177"/>
          </a:xfrm>
          <a:prstGeom prst="roundRect">
            <a:avLst>
              <a:gd name="adj" fmla="val 14261"/>
            </a:avLst>
          </a:prstGeom>
          <a:solidFill>
            <a:schemeClr val="accent3">
              <a:lumMod val="6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t" anchorCtr="0" compatLnSpc="1">
            <a:prstTxWarp prst="textNoShape">
              <a:avLst/>
            </a:prstTxWarp>
          </a:bodyPr>
          <a:lstStyle/>
          <a:p>
            <a:pPr defTabSz="926889">
              <a:lnSpc>
                <a:spcPct val="100000"/>
              </a:lnSpc>
            </a:pPr>
            <a:r>
              <a:rPr lang="de-DE" sz="1600" dirty="0" smtClean="0">
                <a:solidFill>
                  <a:srgbClr val="000000">
                    <a:lumMod val="95000"/>
                    <a:lumOff val="5000"/>
                  </a:srgbClr>
                </a:solidFill>
                <a:ea typeface="Verdana" pitchFamily="34" charset="0"/>
                <a:cs typeface="Verdana" pitchFamily="34" charset="0"/>
              </a:rPr>
              <a:t>fast </a:t>
            </a:r>
            <a:r>
              <a:rPr lang="de-DE" sz="1600" dirty="0">
                <a:solidFill>
                  <a:srgbClr val="000000">
                    <a:lumMod val="95000"/>
                    <a:lumOff val="5000"/>
                  </a:srgbClr>
                </a:solidFill>
                <a:ea typeface="Verdana" pitchFamily="34" charset="0"/>
                <a:cs typeface="Verdana" pitchFamily="34" charset="0"/>
              </a:rPr>
              <a:t>automatisch</a:t>
            </a:r>
            <a:r>
              <a:rPr lang="de-DE" sz="1600" dirty="0" smtClean="0">
                <a:solidFill>
                  <a:srgbClr val="000000">
                    <a:lumMod val="95000"/>
                    <a:lumOff val="5000"/>
                  </a:srgbClr>
                </a:solidFill>
                <a:ea typeface="Verdana" pitchFamily="34" charset="0"/>
                <a:cs typeface="Verdana" pitchFamily="34" charset="0"/>
              </a:rPr>
              <a:t>:</a:t>
            </a:r>
          </a:p>
        </p:txBody>
      </p:sp>
      <p:sp>
        <p:nvSpPr>
          <p:cNvPr id="31" name="AutoShape 21"/>
          <p:cNvSpPr>
            <a:spLocks noChangeArrowheads="1"/>
          </p:cNvSpPr>
          <p:nvPr/>
        </p:nvSpPr>
        <p:spPr bwMode="auto">
          <a:xfrm>
            <a:off x="2386856" y="5457875"/>
            <a:ext cx="2687516" cy="806880"/>
          </a:xfrm>
          <a:prstGeom prst="roundRect">
            <a:avLst>
              <a:gd name="adj" fmla="val 16667"/>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square" lIns="90000" tIns="46800" rIns="90000" bIns="46800" anchor="t" anchorCtr="0"/>
          <a:lstStyle/>
          <a:p>
            <a:pPr defTabSz="926889">
              <a:lnSpc>
                <a:spcPct val="100000"/>
              </a:lnSpc>
            </a:pPr>
            <a:endParaRPr lang="de-DE" sz="1050" dirty="0">
              <a:solidFill>
                <a:srgbClr val="000000">
                  <a:lumMod val="95000"/>
                  <a:lumOff val="5000"/>
                </a:srgbClr>
              </a:solidFill>
              <a:latin typeface="Verdana" pitchFamily="34" charset="0"/>
              <a:ea typeface="Verdana" pitchFamily="34" charset="0"/>
              <a:cs typeface="Verdana" pitchFamily="34" charset="0"/>
            </a:endParaRPr>
          </a:p>
        </p:txBody>
      </p:sp>
      <p:sp>
        <p:nvSpPr>
          <p:cNvPr id="33" name="AutoShape 8"/>
          <p:cNvSpPr>
            <a:spLocks noChangeArrowheads="1"/>
          </p:cNvSpPr>
          <p:nvPr/>
        </p:nvSpPr>
        <p:spPr bwMode="auto">
          <a:xfrm>
            <a:off x="2580862" y="5589240"/>
            <a:ext cx="2337988" cy="598463"/>
          </a:xfrm>
          <a:prstGeom prst="roundRect">
            <a:avLst>
              <a:gd name="adj" fmla="val 6463"/>
            </a:avLst>
          </a:prstGeom>
          <a:solidFill>
            <a:srgbClr val="DBF3C2"/>
          </a:solidFill>
          <a:ln w="12700">
            <a:noFill/>
            <a:headEnd/>
            <a:tailEnd/>
          </a:ln>
          <a:extLst/>
        </p:spPr>
        <p:style>
          <a:lnRef idx="1">
            <a:schemeClr val="accent2"/>
          </a:lnRef>
          <a:fillRef idx="3">
            <a:schemeClr val="accent2"/>
          </a:fillRef>
          <a:effectRef idx="2">
            <a:schemeClr val="accent2"/>
          </a:effectRef>
          <a:fontRef idx="minor">
            <a:schemeClr val="lt1"/>
          </a:fontRef>
        </p:style>
        <p:txBody>
          <a:bodyPr lIns="89891" tIns="46749" rIns="89891" bIns="46749" anchor="ctr" anchorCtr="1"/>
          <a:lstStyle/>
          <a:p>
            <a:pPr defTabSz="926889">
              <a:lnSpc>
                <a:spcPct val="100000"/>
              </a:lnSpc>
            </a:pPr>
            <a:r>
              <a:rPr lang="de-DE" sz="1400" dirty="0" smtClean="0">
                <a:solidFill>
                  <a:srgbClr val="000000">
                    <a:lumMod val="95000"/>
                    <a:lumOff val="5000"/>
                  </a:srgbClr>
                </a:solidFill>
                <a:latin typeface="Verdana" pitchFamily="34" charset="0"/>
                <a:ea typeface="Verdana" pitchFamily="34" charset="0"/>
                <a:cs typeface="Verdana" pitchFamily="34" charset="0"/>
              </a:rPr>
              <a:t>Rechnungen zahlen</a:t>
            </a:r>
            <a:endParaRPr lang="de-DE" sz="1400" dirty="0">
              <a:solidFill>
                <a:srgbClr val="000000">
                  <a:lumMod val="95000"/>
                  <a:lumOff val="5000"/>
                </a:srgbClr>
              </a:solidFill>
              <a:latin typeface="Verdana" pitchFamily="34" charset="0"/>
              <a:ea typeface="Verdana" pitchFamily="34" charset="0"/>
              <a:cs typeface="Verdana" pitchFamily="34" charset="0"/>
            </a:endParaRPr>
          </a:p>
        </p:txBody>
      </p:sp>
      <p:pic>
        <p:nvPicPr>
          <p:cNvPr id="34" name="Picture 9"/>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4349250">
            <a:off x="4652583" y="5357709"/>
            <a:ext cx="609646" cy="615906"/>
          </a:xfrm>
          <a:prstGeom prst="rect">
            <a:avLst/>
          </a:prstGeom>
          <a:noFill/>
          <a:extLst>
            <a:ext uri="{909E8E84-426E-40dd-AFC4-6F175D3DCCD1}">
              <a14:hiddenFill xmlns:a14="http://schemas.microsoft.com/office/drawing/2010/main">
                <a:solidFill>
                  <a:srgbClr val="FFFFFF"/>
                </a:solidFill>
              </a14:hiddenFill>
            </a:ext>
          </a:extLst>
        </p:spPr>
      </p:pic>
      <p:sp>
        <p:nvSpPr>
          <p:cNvPr id="32" name="AutoShape 21"/>
          <p:cNvSpPr>
            <a:spLocks noChangeArrowheads="1"/>
          </p:cNvSpPr>
          <p:nvPr/>
        </p:nvSpPr>
        <p:spPr bwMode="auto">
          <a:xfrm>
            <a:off x="97724" y="3934258"/>
            <a:ext cx="2530060" cy="947816"/>
          </a:xfrm>
          <a:prstGeom prst="roundRect">
            <a:avLst>
              <a:gd name="adj" fmla="val 16667"/>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square" lIns="90000" tIns="46800" rIns="90000" bIns="46800" anchor="t" anchorCtr="0"/>
          <a:lstStyle/>
          <a:p>
            <a:pPr defTabSz="926889">
              <a:lnSpc>
                <a:spcPct val="100000"/>
              </a:lnSpc>
            </a:pPr>
            <a:endParaRPr lang="de-DE" sz="1600" dirty="0">
              <a:solidFill>
                <a:srgbClr val="000000">
                  <a:lumMod val="95000"/>
                  <a:lumOff val="5000"/>
                </a:srgbClr>
              </a:solidFill>
              <a:latin typeface="Verdana" pitchFamily="34" charset="0"/>
              <a:ea typeface="Verdana" pitchFamily="34" charset="0"/>
              <a:cs typeface="Verdana" pitchFamily="34" charset="0"/>
            </a:endParaRPr>
          </a:p>
        </p:txBody>
      </p:sp>
      <p:sp>
        <p:nvSpPr>
          <p:cNvPr id="35" name="AutoShape 8"/>
          <p:cNvSpPr>
            <a:spLocks noChangeArrowheads="1"/>
          </p:cNvSpPr>
          <p:nvPr/>
        </p:nvSpPr>
        <p:spPr bwMode="auto">
          <a:xfrm>
            <a:off x="196623" y="4149080"/>
            <a:ext cx="2338577" cy="576024"/>
          </a:xfrm>
          <a:prstGeom prst="roundRect">
            <a:avLst>
              <a:gd name="adj" fmla="val 6463"/>
            </a:avLst>
          </a:prstGeom>
          <a:solidFill>
            <a:srgbClr val="DBF3C2"/>
          </a:solidFill>
          <a:ln w="12700">
            <a:noFill/>
            <a:headEnd/>
            <a:tailEnd/>
          </a:ln>
          <a:extLst/>
        </p:spPr>
        <p:style>
          <a:lnRef idx="1">
            <a:schemeClr val="accent2"/>
          </a:lnRef>
          <a:fillRef idx="3">
            <a:schemeClr val="accent2"/>
          </a:fillRef>
          <a:effectRef idx="2">
            <a:schemeClr val="accent2"/>
          </a:effectRef>
          <a:fontRef idx="minor">
            <a:schemeClr val="lt1"/>
          </a:fontRef>
        </p:style>
        <p:txBody>
          <a:bodyPr lIns="89891" tIns="46749" rIns="89891" bIns="46749" anchor="ctr" anchorCtr="1"/>
          <a:lstStyle/>
          <a:p>
            <a:pPr defTabSz="926889">
              <a:lnSpc>
                <a:spcPct val="100000"/>
              </a:lnSpc>
            </a:pPr>
            <a:r>
              <a:rPr lang="de-DE" sz="1600" dirty="0" smtClean="0">
                <a:solidFill>
                  <a:srgbClr val="000000">
                    <a:lumMod val="95000"/>
                    <a:lumOff val="5000"/>
                  </a:srgbClr>
                </a:solidFill>
                <a:latin typeface="Verdana" pitchFamily="34" charset="0"/>
                <a:ea typeface="Verdana" pitchFamily="34" charset="0"/>
                <a:cs typeface="Verdana" pitchFamily="34" charset="0"/>
              </a:rPr>
              <a:t>Kontoauszüge kontrollieren</a:t>
            </a:r>
            <a:endParaRPr lang="de-DE" sz="1600" dirty="0">
              <a:solidFill>
                <a:srgbClr val="000000">
                  <a:lumMod val="95000"/>
                  <a:lumOff val="5000"/>
                </a:srgbClr>
              </a:solidFill>
              <a:latin typeface="Verdana" pitchFamily="34" charset="0"/>
              <a:ea typeface="Verdana" pitchFamily="34" charset="0"/>
              <a:cs typeface="Verdana" pitchFamily="34" charset="0"/>
            </a:endParaRPr>
          </a:p>
        </p:txBody>
      </p:sp>
      <p:sp>
        <p:nvSpPr>
          <p:cNvPr id="36" name="Gebogener Pfeil 35"/>
          <p:cNvSpPr/>
          <p:nvPr/>
        </p:nvSpPr>
        <p:spPr>
          <a:xfrm rot="12987561">
            <a:off x="493629" y="3359087"/>
            <a:ext cx="3185423" cy="2357986"/>
          </a:xfrm>
          <a:prstGeom prst="circularArrow">
            <a:avLst>
              <a:gd name="adj1" fmla="val 5201"/>
              <a:gd name="adj2" fmla="val 335970"/>
              <a:gd name="adj3" fmla="val 16865445"/>
              <a:gd name="adj4" fmla="val 14874064"/>
              <a:gd name="adj5" fmla="val 6068"/>
            </a:avLst>
          </a:prstGeom>
          <a:solidFill>
            <a:schemeClr val="bg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2894483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7975433" cy="471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Kontoumsätze einfach prüfen</a:t>
            </a:r>
            <a:endParaRPr lang="de-DE" dirty="0"/>
          </a:p>
        </p:txBody>
      </p:sp>
      <p:sp>
        <p:nvSpPr>
          <p:cNvPr id="15" name="AutoShape 20"/>
          <p:cNvSpPr>
            <a:spLocks noChangeArrowheads="1"/>
          </p:cNvSpPr>
          <p:nvPr/>
        </p:nvSpPr>
        <p:spPr bwMode="auto">
          <a:xfrm>
            <a:off x="5724128" y="4828684"/>
            <a:ext cx="3206606" cy="1336620"/>
          </a:xfrm>
          <a:prstGeom prst="roundRect">
            <a:avLst>
              <a:gd name="adj" fmla="val 18054"/>
            </a:avLst>
          </a:prstGeom>
          <a:solidFill>
            <a:schemeClr val="accent2">
              <a:lumMod val="75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85750" indent="-285750" algn="l">
              <a:lnSpc>
                <a:spcPct val="100000"/>
              </a:lnSpc>
              <a:spcBef>
                <a:spcPts val="1080"/>
              </a:spcBef>
              <a:buFont typeface="Wingdings" panose="05000000000000000000" pitchFamily="2" charset="2"/>
              <a:buChar char="§"/>
            </a:pPr>
            <a:r>
              <a:rPr lang="de-DE" sz="1600" dirty="0"/>
              <a:t>Prüfen der Kontoumsätze </a:t>
            </a:r>
            <a:r>
              <a:rPr lang="de-DE" sz="1600" dirty="0" smtClean="0"/>
              <a:t>optimieren </a:t>
            </a:r>
            <a:r>
              <a:rPr lang="de-DE" sz="1600" dirty="0"/>
              <a:t>mit Automatismen, die Beleg und Kontoumsatz verknüpfen</a:t>
            </a:r>
          </a:p>
        </p:txBody>
      </p:sp>
      <p:sp>
        <p:nvSpPr>
          <p:cNvPr id="8" name="Foliennummernplatzhalter 3"/>
          <p:cNvSpPr>
            <a:spLocks noGrp="1"/>
          </p:cNvSpPr>
          <p:nvPr>
            <p:ph type="sldNum" sz="quarter" idx="10"/>
          </p:nvPr>
        </p:nvSpPr>
        <p:spPr>
          <a:xfrm>
            <a:off x="8291513" y="6562725"/>
            <a:ext cx="730250" cy="179388"/>
          </a:xfrm>
        </p:spPr>
        <p:txBody>
          <a:bodyPr/>
          <a:lstStyle/>
          <a:p>
            <a:pPr>
              <a:defRPr/>
            </a:pPr>
            <a:fld id="{C3C7A4B9-F1D9-4DEB-9DAE-FDDE7897A0F5}" type="slidenum">
              <a:rPr lang="de-DE" smtClean="0">
                <a:solidFill>
                  <a:srgbClr val="000000"/>
                </a:solidFill>
              </a:rPr>
              <a:pPr>
                <a:defRPr/>
              </a:pPr>
              <a:t>12</a:t>
            </a:fld>
            <a:endParaRPr lang="de-DE" dirty="0">
              <a:solidFill>
                <a:srgbClr val="000000"/>
              </a:solidFill>
            </a:endParaRPr>
          </a:p>
        </p:txBody>
      </p:sp>
      <p:sp>
        <p:nvSpPr>
          <p:cNvPr id="9" name="Datumsplatzhalter 4"/>
          <p:cNvSpPr>
            <a:spLocks noGrp="1"/>
          </p:cNvSpPr>
          <p:nvPr>
            <p:ph type="dt" sz="half" idx="11"/>
          </p:nvPr>
        </p:nvSpPr>
        <p:spPr>
          <a:xfrm>
            <a:off x="142875" y="6530975"/>
            <a:ext cx="1620814" cy="295275"/>
          </a:xfrm>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32" y="3680914"/>
            <a:ext cx="8382831" cy="828205"/>
          </a:xfrm>
          <a:prstGeom prst="rect">
            <a:avLst/>
          </a:prstGeom>
          <a:noFill/>
          <a:ln w="1905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5407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Kontoumsätze schneller prüfen</a:t>
            </a:r>
            <a:endParaRPr lang="de-DE" dirty="0"/>
          </a:p>
        </p:txBody>
      </p:sp>
      <p:sp>
        <p:nvSpPr>
          <p:cNvPr id="11" name="Foliennummernplatzhalter 3"/>
          <p:cNvSpPr>
            <a:spLocks noGrp="1"/>
          </p:cNvSpPr>
          <p:nvPr>
            <p:ph type="sldNum" sz="quarter" idx="10"/>
          </p:nvPr>
        </p:nvSpPr>
        <p:spPr>
          <a:xfrm>
            <a:off x="8291513" y="6562725"/>
            <a:ext cx="730250" cy="179388"/>
          </a:xfrm>
        </p:spPr>
        <p:txBody>
          <a:bodyPr/>
          <a:lstStyle/>
          <a:p>
            <a:pPr>
              <a:defRPr/>
            </a:pPr>
            <a:fld id="{C3C7A4B9-F1D9-4DEB-9DAE-FDDE7897A0F5}" type="slidenum">
              <a:rPr lang="de-DE" smtClean="0">
                <a:solidFill>
                  <a:srgbClr val="000000"/>
                </a:solidFill>
              </a:rPr>
              <a:pPr>
                <a:defRPr/>
              </a:pPr>
              <a:t>13</a:t>
            </a:fld>
            <a:endParaRPr lang="de-DE" dirty="0">
              <a:solidFill>
                <a:srgbClr val="000000"/>
              </a:solidFill>
            </a:endParaRPr>
          </a:p>
        </p:txBody>
      </p:sp>
      <p:sp>
        <p:nvSpPr>
          <p:cNvPr id="13" name="Datumsplatzhalter 4"/>
          <p:cNvSpPr>
            <a:spLocks noGrp="1"/>
          </p:cNvSpPr>
          <p:nvPr>
            <p:ph type="dt" sz="half" idx="11"/>
          </p:nvPr>
        </p:nvSpPr>
        <p:spPr>
          <a:xfrm>
            <a:off x="142875" y="6530975"/>
            <a:ext cx="1620814" cy="295275"/>
          </a:xfrm>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11" y="1471282"/>
            <a:ext cx="6029328" cy="368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0"/>
          <p:cNvSpPr>
            <a:spLocks noChangeArrowheads="1"/>
          </p:cNvSpPr>
          <p:nvPr/>
        </p:nvSpPr>
        <p:spPr bwMode="auto">
          <a:xfrm>
            <a:off x="5935256" y="2213865"/>
            <a:ext cx="2873393" cy="1381997"/>
          </a:xfrm>
          <a:prstGeom prst="roundRect">
            <a:avLst>
              <a:gd name="adj" fmla="val 18054"/>
            </a:avLst>
          </a:prstGeom>
          <a:solidFill>
            <a:schemeClr val="accent2">
              <a:lumMod val="75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85750" indent="-285750" algn="l">
              <a:lnSpc>
                <a:spcPct val="100000"/>
              </a:lnSpc>
              <a:spcBef>
                <a:spcPts val="1080"/>
              </a:spcBef>
              <a:buFont typeface="Wingdings" panose="05000000000000000000" pitchFamily="2" charset="2"/>
              <a:buChar char="§"/>
            </a:pPr>
            <a:r>
              <a:rPr lang="de-DE" sz="1600" dirty="0"/>
              <a:t>praktisch für wiederkehrende Buchungen: mit Hilfe von Regeln automatisch prüfen</a:t>
            </a: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16" y="5511037"/>
            <a:ext cx="8220126"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bgerundetes Rechteck 16"/>
          <p:cNvSpPr/>
          <p:nvPr/>
        </p:nvSpPr>
        <p:spPr bwMode="auto">
          <a:xfrm>
            <a:off x="6148656" y="5453129"/>
            <a:ext cx="2676108" cy="391284"/>
          </a:xfrm>
          <a:prstGeom prst="roundRect">
            <a:avLst/>
          </a:prstGeom>
          <a:noFill/>
          <a:ln w="38100">
            <a:solidFill>
              <a:srgbClr val="006600"/>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70875" tIns="36855" rIns="70875" bIns="36855" numCol="1" rtlCol="0" anchor="ctr" anchorCtr="0" compatLnSpc="1">
            <a:prstTxWarp prst="textNoShape">
              <a:avLst/>
            </a:prstTxWarp>
          </a:bodyPr>
          <a:lstStyle/>
          <a:p>
            <a:pPr defTabSz="927616"/>
            <a:endParaRPr lang="de-DE" sz="1400" dirty="0">
              <a:solidFill>
                <a:schemeClr val="tx1"/>
              </a:solidFill>
              <a:latin typeface="Verdana" pitchFamily="34" charset="0"/>
            </a:endParaRPr>
          </a:p>
        </p:txBody>
      </p:sp>
    </p:spTree>
    <p:extLst>
      <p:ext uri="{BB962C8B-B14F-4D97-AF65-F5344CB8AC3E}">
        <p14:creationId xmlns:p14="http://schemas.microsoft.com/office/powerpoint/2010/main" val="183049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24" y="1482033"/>
            <a:ext cx="6906088" cy="505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Bestens beraten mit in Unternehmen online verfügbaren Auswertungen</a:t>
            </a:r>
            <a:endParaRPr lang="de-DE" dirty="0"/>
          </a:p>
        </p:txBody>
      </p:sp>
      <p:sp>
        <p:nvSpPr>
          <p:cNvPr id="9" name="Foliennummernplatzhalter 3"/>
          <p:cNvSpPr>
            <a:spLocks noGrp="1"/>
          </p:cNvSpPr>
          <p:nvPr>
            <p:ph type="sldNum" sz="quarter" idx="10"/>
          </p:nvPr>
        </p:nvSpPr>
        <p:spPr>
          <a:xfrm>
            <a:off x="8291513" y="6562725"/>
            <a:ext cx="730250" cy="179388"/>
          </a:xfrm>
        </p:spPr>
        <p:txBody>
          <a:bodyPr/>
          <a:lstStyle/>
          <a:p>
            <a:pPr>
              <a:defRPr/>
            </a:pPr>
            <a:fld id="{C3C7A4B9-F1D9-4DEB-9DAE-FDDE7897A0F5}" type="slidenum">
              <a:rPr lang="de-DE" smtClean="0">
                <a:solidFill>
                  <a:srgbClr val="000000"/>
                </a:solidFill>
              </a:rPr>
              <a:pPr>
                <a:defRPr/>
              </a:pPr>
              <a:t>14</a:t>
            </a:fld>
            <a:endParaRPr lang="de-DE" dirty="0">
              <a:solidFill>
                <a:srgbClr val="000000"/>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738" y="1988840"/>
            <a:ext cx="5906644" cy="422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atumsplatzhalter 4"/>
          <p:cNvSpPr>
            <a:spLocks noGrp="1"/>
          </p:cNvSpPr>
          <p:nvPr>
            <p:ph type="dt" sz="half" idx="11"/>
          </p:nvPr>
        </p:nvSpPr>
        <p:spPr>
          <a:xfrm>
            <a:off x="142875" y="6530975"/>
            <a:ext cx="1620814" cy="295275"/>
          </a:xfrm>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sp>
        <p:nvSpPr>
          <p:cNvPr id="10" name="AutoShape 20"/>
          <p:cNvSpPr>
            <a:spLocks noChangeArrowheads="1"/>
          </p:cNvSpPr>
          <p:nvPr/>
        </p:nvSpPr>
        <p:spPr bwMode="auto">
          <a:xfrm>
            <a:off x="683568" y="4711643"/>
            <a:ext cx="3026586" cy="1289754"/>
          </a:xfrm>
          <a:prstGeom prst="roundRect">
            <a:avLst>
              <a:gd name="adj" fmla="val 18054"/>
            </a:avLst>
          </a:prstGeom>
          <a:solidFill>
            <a:schemeClr val="accent2">
              <a:lumMod val="75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85750" indent="-285750" algn="l">
              <a:lnSpc>
                <a:spcPct val="100000"/>
              </a:lnSpc>
              <a:spcBef>
                <a:spcPts val="1080"/>
              </a:spcBef>
              <a:buFont typeface="Wingdings" panose="05000000000000000000" pitchFamily="2" charset="2"/>
              <a:buChar char="§"/>
            </a:pPr>
            <a:r>
              <a:rPr lang="de-DE" sz="1600" dirty="0"/>
              <a:t>Übersichten zur Erfolgslage, Liquidität und Analysen von Kunden und Lieferanten</a:t>
            </a:r>
          </a:p>
        </p:txBody>
      </p:sp>
    </p:spTree>
    <p:extLst>
      <p:ext uri="{BB962C8B-B14F-4D97-AF65-F5344CB8AC3E}">
        <p14:creationId xmlns:p14="http://schemas.microsoft.com/office/powerpoint/2010/main" val="3323186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Gerade Verbindung mit Pfeil 23"/>
          <p:cNvCxnSpPr/>
          <p:nvPr/>
        </p:nvCxnSpPr>
        <p:spPr bwMode="auto">
          <a:xfrm>
            <a:off x="1961812" y="2814325"/>
            <a:ext cx="2110372" cy="0"/>
          </a:xfrm>
          <a:prstGeom prst="straightConnector1">
            <a:avLst/>
          </a:prstGeom>
          <a:solidFill>
            <a:schemeClr val="accent1"/>
          </a:solidFill>
          <a:ln w="349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dirty="0" smtClean="0"/>
              <a:t>Weitere Unternehmensprozesse digitalisieren</a:t>
            </a:r>
            <a:endParaRPr lang="de-DE" dirty="0"/>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15</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grpSp>
        <p:nvGrpSpPr>
          <p:cNvPr id="15" name="Gruppieren 14"/>
          <p:cNvGrpSpPr/>
          <p:nvPr/>
        </p:nvGrpSpPr>
        <p:grpSpPr>
          <a:xfrm>
            <a:off x="4067944" y="2254286"/>
            <a:ext cx="2293888" cy="1615282"/>
            <a:chOff x="5327722" y="2674606"/>
            <a:chExt cx="3548857" cy="2715212"/>
          </a:xfrm>
        </p:grpSpPr>
        <p:sp>
          <p:nvSpPr>
            <p:cNvPr id="16" name="Abgerundetes Rechteck 15"/>
            <p:cNvSpPr/>
            <p:nvPr/>
          </p:nvSpPr>
          <p:spPr bwMode="auto">
            <a:xfrm>
              <a:off x="5327722" y="2674606"/>
              <a:ext cx="3437451" cy="2231578"/>
            </a:xfrm>
            <a:prstGeom prst="roundRect">
              <a:avLst>
                <a:gd name="adj" fmla="val 10164"/>
              </a:avLst>
            </a:prstGeom>
            <a:solidFill>
              <a:schemeClr val="accent1"/>
            </a:solidFill>
            <a:effectLst>
              <a:outerShdw blurRad="50800" dist="38100" dir="2700000" algn="tl" rotWithShape="0">
                <a:prstClr val="black">
                  <a:alpha val="40000"/>
                </a:prstClr>
              </a:outerShdw>
            </a:effectLst>
            <a:extLst/>
          </p:spPr>
          <p:txBody>
            <a:bodyPr wrap="square" rtlCol="0" anchor="t" anchorCtr="0">
              <a:noAutofit/>
            </a:bodyPr>
            <a:lstStyle/>
            <a:p>
              <a:pPr algn="l">
                <a:lnSpc>
                  <a:spcPct val="100000"/>
                </a:lnSpc>
                <a:spcBef>
                  <a:spcPts val="600"/>
                </a:spcBef>
                <a:buClr>
                  <a:schemeClr val="bg1"/>
                </a:buClr>
              </a:pPr>
              <a:r>
                <a:rPr lang="de-DE" dirty="0"/>
                <a:t>DATEV </a:t>
              </a:r>
              <a:br>
                <a:rPr lang="de-DE" dirty="0"/>
              </a:br>
              <a:r>
                <a:rPr lang="de-DE" dirty="0" smtClean="0"/>
                <a:t>Unternehmen </a:t>
              </a:r>
              <a:r>
                <a:rPr lang="de-DE" dirty="0"/>
                <a:t/>
              </a:r>
              <a:br>
                <a:rPr lang="de-DE" dirty="0"/>
              </a:br>
              <a:r>
                <a:rPr lang="de-DE" dirty="0" smtClean="0"/>
                <a:t>online </a:t>
              </a:r>
              <a:endParaRPr lang="de-DE" dirty="0"/>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1" b="5790"/>
            <a:stretch/>
          </p:blipFill>
          <p:spPr bwMode="auto">
            <a:xfrm>
              <a:off x="7931337" y="2757558"/>
              <a:ext cx="778839" cy="756526"/>
            </a:xfrm>
            <a:prstGeom prst="roundRect">
              <a:avLst>
                <a:gd name="adj" fmla="val 8594"/>
              </a:avLst>
            </a:prstGeom>
            <a:solidFill>
              <a:srgbClr val="FFFFFF">
                <a:shade val="85000"/>
              </a:srgbClr>
            </a:solidFill>
            <a:ln>
              <a:noFill/>
            </a:ln>
            <a:effectLst>
              <a:outerShdw dist="35921" dir="2700000" algn="ctr" rotWithShape="0">
                <a:schemeClr val="bg2"/>
              </a:outerShdw>
            </a:effectLst>
            <a:extLst/>
          </p:spPr>
        </p:pic>
        <p:grpSp>
          <p:nvGrpSpPr>
            <p:cNvPr id="18" name="Gruppieren 17"/>
            <p:cNvGrpSpPr/>
            <p:nvPr/>
          </p:nvGrpSpPr>
          <p:grpSpPr>
            <a:xfrm>
              <a:off x="7778592" y="3978601"/>
              <a:ext cx="1097987" cy="927587"/>
              <a:chOff x="5188811" y="4761790"/>
              <a:chExt cx="883217" cy="719915"/>
            </a:xfrm>
          </p:grpSpPr>
          <p:pic>
            <p:nvPicPr>
              <p:cNvPr id="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8811" y="4833704"/>
                <a:ext cx="711259" cy="64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60771" y="4761790"/>
                <a:ext cx="711257" cy="64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Grafik 18"/>
            <p:cNvPicPr>
              <a:picLocks noChangeAspect="1"/>
            </p:cNvPicPr>
            <p:nvPr/>
          </p:nvPicPr>
          <p:blipFill rotWithShape="1">
            <a:blip r:embed="rId4" cstate="print">
              <a:extLst>
                <a:ext uri="{28A0092B-C50C-407E-A947-70E740481C1C}">
                  <a14:useLocalDpi xmlns:a14="http://schemas.microsoft.com/office/drawing/2010/main" val="0"/>
                </a:ext>
              </a:extLst>
            </a:blip>
            <a:srcRect l="4178" t="23377" r="11536"/>
            <a:stretch/>
          </p:blipFill>
          <p:spPr>
            <a:xfrm>
              <a:off x="6274468" y="3949659"/>
              <a:ext cx="1584177" cy="1440159"/>
            </a:xfrm>
            <a:prstGeom prst="rect">
              <a:avLst/>
            </a:prstGeom>
          </p:spPr>
        </p:pic>
      </p:grpSp>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1520" y="2244118"/>
            <a:ext cx="1710292" cy="114041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Abgerundetes Rechteck 24"/>
          <p:cNvSpPr/>
          <p:nvPr/>
        </p:nvSpPr>
        <p:spPr bwMode="auto">
          <a:xfrm>
            <a:off x="1907704" y="4580644"/>
            <a:ext cx="5161889" cy="540000"/>
          </a:xfrm>
          <a:prstGeom prst="roundRect">
            <a:avLst>
              <a:gd name="adj" fmla="val 13634"/>
            </a:avLst>
          </a:prstGeom>
          <a:solidFill>
            <a:schemeClr val="bg2">
              <a:lumMod val="50000"/>
            </a:schemeClr>
          </a:solidFill>
          <a:effectLst>
            <a:outerShdw blurRad="50800" dist="38100" dir="2700000" algn="tl" rotWithShape="0">
              <a:prstClr val="black">
                <a:alpha val="40000"/>
              </a:prstClr>
            </a:outerShdw>
          </a:effectLst>
          <a:extLst/>
        </p:spPr>
        <p:txBody>
          <a:bodyPr wrap="square" rtlCol="0" anchor="ctr" anchorCtr="0">
            <a:noAutofit/>
          </a:bodyPr>
          <a:lstStyle/>
          <a:p>
            <a:pPr algn="l">
              <a:lnSpc>
                <a:spcPct val="100000"/>
              </a:lnSpc>
              <a:spcBef>
                <a:spcPts val="600"/>
              </a:spcBef>
              <a:buClr>
                <a:schemeClr val="bg1"/>
              </a:buClr>
            </a:pPr>
            <a:r>
              <a:rPr lang="de-DE" dirty="0" smtClean="0">
                <a:solidFill>
                  <a:schemeClr val="bg1"/>
                </a:solidFill>
              </a:rPr>
              <a:t>Kassenbuch führen</a:t>
            </a:r>
            <a:endParaRPr lang="de-DE" dirty="0">
              <a:solidFill>
                <a:schemeClr val="bg1"/>
              </a:solidFill>
            </a:endParaRPr>
          </a:p>
        </p:txBody>
      </p:sp>
      <p:sp>
        <p:nvSpPr>
          <p:cNvPr id="26" name="Abgerundetes Rechteck 25"/>
          <p:cNvSpPr/>
          <p:nvPr/>
        </p:nvSpPr>
        <p:spPr bwMode="auto">
          <a:xfrm>
            <a:off x="1907704" y="3932572"/>
            <a:ext cx="5161889" cy="540000"/>
          </a:xfrm>
          <a:prstGeom prst="roundRect">
            <a:avLst>
              <a:gd name="adj" fmla="val 13634"/>
            </a:avLst>
          </a:prstGeom>
          <a:solidFill>
            <a:schemeClr val="bg2">
              <a:lumMod val="50000"/>
            </a:schemeClr>
          </a:solidFill>
          <a:effectLst>
            <a:outerShdw blurRad="50800" dist="38100" dir="2700000" algn="tl" rotWithShape="0">
              <a:prstClr val="black">
                <a:alpha val="40000"/>
              </a:prstClr>
            </a:outerShdw>
          </a:effectLst>
          <a:extLst/>
        </p:spPr>
        <p:txBody>
          <a:bodyPr wrap="square" rtlCol="0" anchor="ctr" anchorCtr="0">
            <a:noAutofit/>
          </a:bodyPr>
          <a:lstStyle/>
          <a:p>
            <a:pPr algn="l">
              <a:lnSpc>
                <a:spcPct val="100000"/>
              </a:lnSpc>
              <a:spcBef>
                <a:spcPts val="600"/>
              </a:spcBef>
              <a:buClr>
                <a:schemeClr val="bg1"/>
              </a:buClr>
            </a:pPr>
            <a:r>
              <a:rPr lang="de-DE" dirty="0" smtClean="0">
                <a:solidFill>
                  <a:schemeClr val="bg1"/>
                </a:solidFill>
              </a:rPr>
              <a:t>Stundenerfassung </a:t>
            </a:r>
            <a:endParaRPr lang="de-DE" dirty="0">
              <a:solidFill>
                <a:schemeClr val="bg1"/>
              </a:solidFill>
            </a:endParaRPr>
          </a:p>
        </p:txBody>
      </p:sp>
      <p:pic>
        <p:nvPicPr>
          <p:cNvPr id="27" name="Grafik 26"/>
          <p:cNvPicPr>
            <a:picLocks noChangeAspect="1"/>
          </p:cNvPicPr>
          <p:nvPr/>
        </p:nvPicPr>
        <p:blipFill rotWithShape="1">
          <a:blip r:embed="rId6" cstate="print">
            <a:extLst>
              <a:ext uri="{28A0092B-C50C-407E-A947-70E740481C1C}">
                <a14:useLocalDpi xmlns:a14="http://schemas.microsoft.com/office/drawing/2010/main" val="0"/>
              </a:ext>
            </a:extLst>
          </a:blip>
          <a:srcRect l="25927" t="17606" r="35927" b="42581"/>
          <a:stretch/>
        </p:blipFill>
        <p:spPr>
          <a:xfrm>
            <a:off x="4211960" y="3728858"/>
            <a:ext cx="855318" cy="892702"/>
          </a:xfrm>
          <a:prstGeom prst="rect">
            <a:avLst/>
          </a:prstGeom>
        </p:spPr>
      </p:pic>
      <p:pic>
        <p:nvPicPr>
          <p:cNvPr id="28" name="Picture 2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80915" y="4380469"/>
            <a:ext cx="684075" cy="799728"/>
          </a:xfrm>
          <a:prstGeom prst="rect">
            <a:avLst/>
          </a:prstGeom>
          <a:noFill/>
        </p:spPr>
      </p:pic>
      <p:sp>
        <p:nvSpPr>
          <p:cNvPr id="31" name="Abgerundetes Rechteck 30"/>
          <p:cNvSpPr/>
          <p:nvPr/>
        </p:nvSpPr>
        <p:spPr bwMode="auto">
          <a:xfrm>
            <a:off x="1907704" y="5229200"/>
            <a:ext cx="5161889" cy="540000"/>
          </a:xfrm>
          <a:prstGeom prst="roundRect">
            <a:avLst>
              <a:gd name="adj" fmla="val 13634"/>
            </a:avLst>
          </a:prstGeom>
          <a:solidFill>
            <a:schemeClr val="bg2">
              <a:lumMod val="50000"/>
            </a:schemeClr>
          </a:solidFill>
          <a:effectLst>
            <a:outerShdw blurRad="50800" dist="38100" dir="2700000" algn="tl" rotWithShape="0">
              <a:prstClr val="black">
                <a:alpha val="40000"/>
              </a:prstClr>
            </a:outerShdw>
          </a:effectLst>
          <a:extLst/>
        </p:spPr>
        <p:txBody>
          <a:bodyPr wrap="square" rtlCol="0" anchor="ctr" anchorCtr="0">
            <a:noAutofit/>
          </a:bodyPr>
          <a:lstStyle/>
          <a:p>
            <a:pPr algn="l">
              <a:lnSpc>
                <a:spcPct val="100000"/>
              </a:lnSpc>
              <a:spcBef>
                <a:spcPts val="600"/>
              </a:spcBef>
              <a:buClr>
                <a:schemeClr val="bg1"/>
              </a:buClr>
            </a:pPr>
            <a:r>
              <a:rPr lang="de-DE" dirty="0" smtClean="0">
                <a:solidFill>
                  <a:schemeClr val="bg1"/>
                </a:solidFill>
              </a:rPr>
              <a:t>Angebote und Rechnungen schreiben</a:t>
            </a:r>
            <a:endParaRPr lang="de-DE" dirty="0">
              <a:solidFill>
                <a:schemeClr val="bg1"/>
              </a:solidFill>
            </a:endParaRPr>
          </a:p>
        </p:txBody>
      </p:sp>
      <p:pic>
        <p:nvPicPr>
          <p:cNvPr id="32" name="Grafik 31"/>
          <p:cNvPicPr>
            <a:picLocks noChangeAspect="1"/>
          </p:cNvPicPr>
          <p:nvPr/>
        </p:nvPicPr>
        <p:blipFill rotWithShape="1">
          <a:blip r:embed="rId8" cstate="print">
            <a:extLst>
              <a:ext uri="{28A0092B-C50C-407E-A947-70E740481C1C}">
                <a14:useLocalDpi xmlns:a14="http://schemas.microsoft.com/office/drawing/2010/main" val="0"/>
              </a:ext>
            </a:extLst>
          </a:blip>
          <a:srcRect b="37498"/>
          <a:stretch/>
        </p:blipFill>
        <p:spPr>
          <a:xfrm>
            <a:off x="5832037" y="4380469"/>
            <a:ext cx="2221880" cy="1388731"/>
          </a:xfrm>
          <a:prstGeom prst="rect">
            <a:avLst/>
          </a:prstGeom>
        </p:spPr>
      </p:pic>
    </p:spTree>
    <p:extLst>
      <p:ext uri="{BB962C8B-B14F-4D97-AF65-F5344CB8AC3E}">
        <p14:creationId xmlns:p14="http://schemas.microsoft.com/office/powerpoint/2010/main" val="2752431020"/>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849" t="24506" b="-1397"/>
          <a:stretch/>
        </p:blipFill>
        <p:spPr bwMode="auto">
          <a:xfrm>
            <a:off x="471041" y="1471308"/>
            <a:ext cx="7790578" cy="338441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Lohnstunden – einfach vorerfassen</a:t>
            </a:r>
            <a:endParaRPr lang="de-DE" dirty="0"/>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674696"/>
            <a:ext cx="5063063" cy="2675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0" name="Abgerundetes Rechteck 9"/>
          <p:cNvSpPr/>
          <p:nvPr/>
        </p:nvSpPr>
        <p:spPr>
          <a:xfrm>
            <a:off x="5883903" y="4005064"/>
            <a:ext cx="2940861" cy="1749919"/>
          </a:xfrm>
          <a:prstGeom prst="roundRect">
            <a:avLst>
              <a:gd name="adj" fmla="val 10000"/>
            </a:avLst>
          </a:prstGeom>
          <a:solidFill>
            <a:schemeClr val="accent2">
              <a:lumMod val="75000"/>
            </a:schemeClr>
          </a:solidFill>
          <a:effectLst>
            <a:outerShdw blurRad="50800" dist="38100" dir="2700000" algn="tl" rotWithShape="0">
              <a:prstClr val="black">
                <a:alpha val="40000"/>
              </a:prstClr>
            </a:outerShdw>
          </a:effectLst>
        </p:spPr>
        <p:txBody>
          <a:bodyPr wrap="square" rtlCol="0" anchor="ctr" anchorCtr="0">
            <a:noAutofit/>
          </a:bodyPr>
          <a:lstStyle/>
          <a:p>
            <a:pPr marL="285750" indent="-285750" algn="l">
              <a:lnSpc>
                <a:spcPct val="100000"/>
              </a:lnSpc>
              <a:spcBef>
                <a:spcPts val="1080"/>
              </a:spcBef>
              <a:buFont typeface="Wingdings" panose="05000000000000000000" pitchFamily="2" charset="2"/>
              <a:buChar char="§"/>
            </a:pPr>
            <a:r>
              <a:rPr lang="de-DE" sz="1600" dirty="0"/>
              <a:t>Wahl der Lohnart und Eingabe der geleisteten Stunden</a:t>
            </a:r>
          </a:p>
          <a:p>
            <a:pPr marL="285750" indent="-285750" algn="l">
              <a:lnSpc>
                <a:spcPct val="100000"/>
              </a:lnSpc>
              <a:spcBef>
                <a:spcPts val="1080"/>
              </a:spcBef>
              <a:buFont typeface="Wingdings" panose="05000000000000000000" pitchFamily="2" charset="2"/>
              <a:buChar char="§"/>
            </a:pPr>
            <a:r>
              <a:rPr lang="de-DE" sz="1600" dirty="0"/>
              <a:t>automatische Berechnung des Bruttoarbeitsentgelts</a:t>
            </a:r>
          </a:p>
        </p:txBody>
      </p:sp>
      <p:sp>
        <p:nvSpPr>
          <p:cNvPr id="8" name="Foliennummernplatzhalter 3"/>
          <p:cNvSpPr>
            <a:spLocks noGrp="1"/>
          </p:cNvSpPr>
          <p:nvPr>
            <p:ph type="sldNum" sz="quarter" idx="10"/>
          </p:nvPr>
        </p:nvSpPr>
        <p:spPr>
          <a:xfrm>
            <a:off x="8291513" y="6562725"/>
            <a:ext cx="730250" cy="179388"/>
          </a:xfrm>
        </p:spPr>
        <p:txBody>
          <a:bodyPr/>
          <a:lstStyle/>
          <a:p>
            <a:pPr>
              <a:defRPr/>
            </a:pPr>
            <a:fld id="{C3C7A4B9-F1D9-4DEB-9DAE-FDDE7897A0F5}" type="slidenum">
              <a:rPr lang="de-DE" smtClean="0">
                <a:solidFill>
                  <a:srgbClr val="000000"/>
                </a:solidFill>
              </a:rPr>
              <a:pPr>
                <a:defRPr/>
              </a:pPr>
              <a:t>16</a:t>
            </a:fld>
            <a:endParaRPr lang="de-DE" dirty="0">
              <a:solidFill>
                <a:srgbClr val="000000"/>
              </a:solidFill>
            </a:endParaRPr>
          </a:p>
        </p:txBody>
      </p:sp>
      <p:sp>
        <p:nvSpPr>
          <p:cNvPr id="12" name="Datumsplatzhalter 4"/>
          <p:cNvSpPr>
            <a:spLocks noGrp="1"/>
          </p:cNvSpPr>
          <p:nvPr>
            <p:ph type="dt" sz="half" idx="11"/>
          </p:nvPr>
        </p:nvSpPr>
        <p:spPr>
          <a:xfrm>
            <a:off x="142875" y="6530975"/>
            <a:ext cx="1620814" cy="295275"/>
          </a:xfrm>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spTree>
    <p:extLst>
      <p:ext uri="{BB962C8B-B14F-4D97-AF65-F5344CB8AC3E}">
        <p14:creationId xmlns:p14="http://schemas.microsoft.com/office/powerpoint/2010/main" val="647432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165"/>
          <a:stretch/>
        </p:blipFill>
        <p:spPr bwMode="auto">
          <a:xfrm>
            <a:off x="471041" y="1556791"/>
            <a:ext cx="8233760" cy="496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bgerundetes Rechteck 9"/>
          <p:cNvSpPr/>
          <p:nvPr/>
        </p:nvSpPr>
        <p:spPr bwMode="auto">
          <a:xfrm>
            <a:off x="5429909" y="3284984"/>
            <a:ext cx="3274892" cy="1289514"/>
          </a:xfrm>
          <a:prstGeom prst="roundRect">
            <a:avLst>
              <a:gd name="adj" fmla="val 8667"/>
            </a:avLst>
          </a:prstGeom>
          <a:noFill/>
          <a:ln w="38100">
            <a:solidFill>
              <a:srgbClr val="006600"/>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70875" tIns="36855" rIns="70875" bIns="36855" numCol="1" rtlCol="0" anchor="ctr" anchorCtr="0" compatLnSpc="1">
            <a:prstTxWarp prst="textNoShape">
              <a:avLst/>
            </a:prstTxWarp>
          </a:bodyPr>
          <a:lstStyle/>
          <a:p>
            <a:pPr defTabSz="927616"/>
            <a:endParaRPr lang="de-DE" sz="1400" dirty="0">
              <a:solidFill>
                <a:schemeClr val="tx1"/>
              </a:solidFill>
              <a:latin typeface="Verdana" pitchFamily="34" charset="0"/>
            </a:endParaRPr>
          </a:p>
        </p:txBody>
      </p:sp>
      <p:sp>
        <p:nvSpPr>
          <p:cNvPr id="11" name="Abgerundetes Rechteck 10"/>
          <p:cNvSpPr/>
          <p:nvPr/>
        </p:nvSpPr>
        <p:spPr bwMode="auto">
          <a:xfrm>
            <a:off x="456233" y="2167079"/>
            <a:ext cx="1185789" cy="1868517"/>
          </a:xfrm>
          <a:prstGeom prst="roundRect">
            <a:avLst>
              <a:gd name="adj" fmla="val 9794"/>
            </a:avLst>
          </a:prstGeom>
          <a:noFill/>
          <a:ln w="38100">
            <a:solidFill>
              <a:srgbClr val="006600"/>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70875" tIns="36855" rIns="70875" bIns="36855" numCol="1" rtlCol="0" anchor="ctr" anchorCtr="0" compatLnSpc="1">
            <a:prstTxWarp prst="textNoShape">
              <a:avLst/>
            </a:prstTxWarp>
          </a:bodyPr>
          <a:lstStyle/>
          <a:p>
            <a:pPr defTabSz="927616"/>
            <a:endParaRPr lang="de-DE" sz="1400" dirty="0">
              <a:solidFill>
                <a:schemeClr val="tx1"/>
              </a:solidFill>
              <a:latin typeface="Verdana" pitchFamily="34" charset="0"/>
            </a:endParaRPr>
          </a:p>
        </p:txBody>
      </p:sp>
      <p:sp>
        <p:nvSpPr>
          <p:cNvPr id="2" name="Titel 1"/>
          <p:cNvSpPr>
            <a:spLocks noGrp="1"/>
          </p:cNvSpPr>
          <p:nvPr>
            <p:ph type="title"/>
          </p:nvPr>
        </p:nvSpPr>
        <p:spPr/>
        <p:txBody>
          <a:bodyPr/>
          <a:lstStyle/>
          <a:p>
            <a:r>
              <a:rPr lang="de-DE" dirty="0" smtClean="0"/>
              <a:t>Barbelege digitalisieren – die Basis für das Kassenbuch</a:t>
            </a:r>
            <a:endParaRPr lang="de-DE" dirty="0"/>
          </a:p>
        </p:txBody>
      </p:sp>
      <p:sp>
        <p:nvSpPr>
          <p:cNvPr id="9" name="Textfeld 8"/>
          <p:cNvSpPr txBox="1"/>
          <p:nvPr/>
        </p:nvSpPr>
        <p:spPr>
          <a:xfrm>
            <a:off x="2814400" y="2625408"/>
            <a:ext cx="142820" cy="377412"/>
          </a:xfrm>
          <a:prstGeom prst="rect">
            <a:avLst/>
          </a:prstGeom>
          <a:noFill/>
        </p:spPr>
        <p:txBody>
          <a:bodyPr wrap="square" lIns="72009" tIns="36005" rIns="72009" bIns="36005" rtlCol="0">
            <a:spAutoFit/>
          </a:bodyPr>
          <a:lstStyle/>
          <a:p>
            <a:r>
              <a:rPr sz="1100" b="1" dirty="0">
                <a:solidFill>
                  <a:srgbClr val="C00000"/>
                </a:solidFill>
                <a:latin typeface="Tahoma" pitchFamily="34" charset="0"/>
                <a:ea typeface="Tahoma" pitchFamily="34" charset="0"/>
                <a:cs typeface="Tahoma" pitchFamily="34" charset="0"/>
              </a:rPr>
              <a:t/>
            </a:r>
            <a:br>
              <a:rPr sz="1100" b="1" dirty="0">
                <a:solidFill>
                  <a:srgbClr val="C00000"/>
                </a:solidFill>
                <a:latin typeface="Tahoma" pitchFamily="34" charset="0"/>
                <a:ea typeface="Tahoma" pitchFamily="34" charset="0"/>
                <a:cs typeface="Tahoma" pitchFamily="34" charset="0"/>
              </a:rPr>
            </a:br>
            <a:endParaRPr sz="1100" b="1" dirty="0">
              <a:solidFill>
                <a:srgbClr val="C00000"/>
              </a:solidFill>
              <a:latin typeface="Tahoma" pitchFamily="34" charset="0"/>
              <a:ea typeface="Tahoma" pitchFamily="34" charset="0"/>
              <a:cs typeface="Tahoma" pitchFamily="34" charset="0"/>
            </a:endParaRPr>
          </a:p>
        </p:txBody>
      </p:sp>
      <p:sp>
        <p:nvSpPr>
          <p:cNvPr id="8" name="Abgerundetes Rechteck 7"/>
          <p:cNvSpPr/>
          <p:nvPr/>
        </p:nvSpPr>
        <p:spPr bwMode="auto">
          <a:xfrm>
            <a:off x="6156176" y="4653136"/>
            <a:ext cx="2808312" cy="1754566"/>
          </a:xfrm>
          <a:prstGeom prst="roundRect">
            <a:avLst>
              <a:gd name="adj" fmla="val 6570"/>
            </a:avLst>
          </a:prstGeom>
          <a:solidFill>
            <a:schemeClr val="accent2">
              <a:lumMod val="75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85750" indent="-285750" algn="l">
              <a:lnSpc>
                <a:spcPct val="100000"/>
              </a:lnSpc>
              <a:spcBef>
                <a:spcPts val="1080"/>
              </a:spcBef>
              <a:buFont typeface="Wingdings" panose="05000000000000000000" pitchFamily="2" charset="2"/>
              <a:buChar char="§"/>
            </a:pPr>
            <a:r>
              <a:rPr lang="de-DE" sz="1600" dirty="0"/>
              <a:t>GOB-konformes Kassenbuch</a:t>
            </a:r>
          </a:p>
          <a:p>
            <a:pPr marL="285750" indent="-285750" algn="l">
              <a:lnSpc>
                <a:spcPct val="100000"/>
              </a:lnSpc>
              <a:spcBef>
                <a:spcPts val="1080"/>
              </a:spcBef>
              <a:buFont typeface="Wingdings" panose="05000000000000000000" pitchFamily="2" charset="2"/>
              <a:buChar char="§"/>
            </a:pPr>
            <a:r>
              <a:rPr lang="de-DE" sz="1600" dirty="0"/>
              <a:t>immer auf der sicheren Seite durch laufende Kassenminusprüfung</a:t>
            </a:r>
          </a:p>
        </p:txBody>
      </p:sp>
      <p:sp>
        <p:nvSpPr>
          <p:cNvPr id="12" name="Foliennummernplatzhalter 3"/>
          <p:cNvSpPr>
            <a:spLocks noGrp="1"/>
          </p:cNvSpPr>
          <p:nvPr>
            <p:ph type="sldNum" sz="quarter" idx="10"/>
          </p:nvPr>
        </p:nvSpPr>
        <p:spPr>
          <a:xfrm>
            <a:off x="8291513" y="6562725"/>
            <a:ext cx="730250" cy="179388"/>
          </a:xfrm>
        </p:spPr>
        <p:txBody>
          <a:bodyPr/>
          <a:lstStyle/>
          <a:p>
            <a:pPr>
              <a:defRPr/>
            </a:pPr>
            <a:fld id="{C3C7A4B9-F1D9-4DEB-9DAE-FDDE7897A0F5}" type="slidenum">
              <a:rPr lang="de-DE" smtClean="0">
                <a:solidFill>
                  <a:srgbClr val="000000"/>
                </a:solidFill>
              </a:rPr>
              <a:pPr>
                <a:defRPr/>
              </a:pPr>
              <a:t>17</a:t>
            </a:fld>
            <a:endParaRPr lang="de-DE" dirty="0">
              <a:solidFill>
                <a:srgbClr val="000000"/>
              </a:solidFill>
            </a:endParaRPr>
          </a:p>
        </p:txBody>
      </p:sp>
      <p:sp>
        <p:nvSpPr>
          <p:cNvPr id="13" name="Datumsplatzhalter 4"/>
          <p:cNvSpPr>
            <a:spLocks noGrp="1"/>
          </p:cNvSpPr>
          <p:nvPr>
            <p:ph type="dt" sz="half" idx="11"/>
          </p:nvPr>
        </p:nvSpPr>
        <p:spPr>
          <a:xfrm>
            <a:off x="142875" y="6530975"/>
            <a:ext cx="1620814" cy="295275"/>
          </a:xfrm>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spTree>
    <p:extLst>
      <p:ext uri="{BB962C8B-B14F-4D97-AF65-F5344CB8AC3E}">
        <p14:creationId xmlns:p14="http://schemas.microsoft.com/office/powerpoint/2010/main" val="1841905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7848600" cy="48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bwMode="auto">
          <a:xfrm>
            <a:off x="250825" y="419100"/>
            <a:ext cx="57705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2800" bIns="0" numCol="1" anchor="ctr" anchorCtr="0" compatLnSpc="1">
            <a:prstTxWarp prst="textNoShape">
              <a:avLst/>
            </a:prstTxWarp>
          </a:bodyPr>
          <a:lstStyle>
            <a:lvl1pPr algn="l" rtl="0" eaLnBrk="0" fontAlgn="base" hangingPunct="0">
              <a:spcBef>
                <a:spcPct val="0"/>
              </a:spcBef>
              <a:spcAft>
                <a:spcPct val="0"/>
              </a:spcAft>
              <a:defRPr sz="2200">
                <a:solidFill>
                  <a:srgbClr val="007E8C"/>
                </a:solidFill>
                <a:latin typeface="+mj-lt"/>
                <a:ea typeface="+mj-ea"/>
                <a:cs typeface="+mj-cs"/>
              </a:defRPr>
            </a:lvl1pPr>
            <a:lvl2pPr algn="l" rtl="0" eaLnBrk="0" fontAlgn="base" hangingPunct="0">
              <a:spcBef>
                <a:spcPct val="0"/>
              </a:spcBef>
              <a:spcAft>
                <a:spcPct val="0"/>
              </a:spcAft>
              <a:defRPr sz="2200">
                <a:solidFill>
                  <a:srgbClr val="007E8C"/>
                </a:solidFill>
                <a:latin typeface="Verdana" pitchFamily="34" charset="0"/>
              </a:defRPr>
            </a:lvl2pPr>
            <a:lvl3pPr algn="l" rtl="0" eaLnBrk="0" fontAlgn="base" hangingPunct="0">
              <a:spcBef>
                <a:spcPct val="0"/>
              </a:spcBef>
              <a:spcAft>
                <a:spcPct val="0"/>
              </a:spcAft>
              <a:defRPr sz="2200">
                <a:solidFill>
                  <a:srgbClr val="007E8C"/>
                </a:solidFill>
                <a:latin typeface="Verdana" pitchFamily="34" charset="0"/>
              </a:defRPr>
            </a:lvl3pPr>
            <a:lvl4pPr algn="l" rtl="0" eaLnBrk="0" fontAlgn="base" hangingPunct="0">
              <a:spcBef>
                <a:spcPct val="0"/>
              </a:spcBef>
              <a:spcAft>
                <a:spcPct val="0"/>
              </a:spcAft>
              <a:defRPr sz="2200">
                <a:solidFill>
                  <a:srgbClr val="007E8C"/>
                </a:solidFill>
                <a:latin typeface="Verdana" pitchFamily="34" charset="0"/>
              </a:defRPr>
            </a:lvl4pPr>
            <a:lvl5pPr algn="l" rtl="0" eaLnBrk="0" fontAlgn="base" hangingPunct="0">
              <a:spcBef>
                <a:spcPct val="0"/>
              </a:spcBef>
              <a:spcAft>
                <a:spcPct val="0"/>
              </a:spcAft>
              <a:defRPr sz="2200">
                <a:solidFill>
                  <a:srgbClr val="007E8C"/>
                </a:solidFill>
                <a:latin typeface="Verdana" pitchFamily="34" charset="0"/>
              </a:defRPr>
            </a:lvl5pPr>
            <a:lvl6pPr marL="457200" algn="l" rtl="0" fontAlgn="base">
              <a:spcBef>
                <a:spcPct val="0"/>
              </a:spcBef>
              <a:spcAft>
                <a:spcPct val="0"/>
              </a:spcAft>
              <a:defRPr sz="2200">
                <a:solidFill>
                  <a:srgbClr val="007E8C"/>
                </a:solidFill>
                <a:latin typeface="Verdana" pitchFamily="34" charset="0"/>
              </a:defRPr>
            </a:lvl6pPr>
            <a:lvl7pPr marL="914400" algn="l" rtl="0" fontAlgn="base">
              <a:spcBef>
                <a:spcPct val="0"/>
              </a:spcBef>
              <a:spcAft>
                <a:spcPct val="0"/>
              </a:spcAft>
              <a:defRPr sz="2200">
                <a:solidFill>
                  <a:srgbClr val="007E8C"/>
                </a:solidFill>
                <a:latin typeface="Verdana" pitchFamily="34" charset="0"/>
              </a:defRPr>
            </a:lvl7pPr>
            <a:lvl8pPr marL="1371600" algn="l" rtl="0" fontAlgn="base">
              <a:spcBef>
                <a:spcPct val="0"/>
              </a:spcBef>
              <a:spcAft>
                <a:spcPct val="0"/>
              </a:spcAft>
              <a:defRPr sz="2200">
                <a:solidFill>
                  <a:srgbClr val="007E8C"/>
                </a:solidFill>
                <a:latin typeface="Verdana" pitchFamily="34" charset="0"/>
              </a:defRPr>
            </a:lvl8pPr>
            <a:lvl9pPr marL="1828800" algn="l" rtl="0" fontAlgn="base">
              <a:spcBef>
                <a:spcPct val="0"/>
              </a:spcBef>
              <a:spcAft>
                <a:spcPct val="0"/>
              </a:spcAft>
              <a:defRPr sz="2200">
                <a:solidFill>
                  <a:srgbClr val="007E8C"/>
                </a:solidFill>
                <a:latin typeface="Verdana" pitchFamily="34" charset="0"/>
              </a:defRPr>
            </a:lvl9pPr>
          </a:lstStyle>
          <a:p>
            <a:r>
              <a:rPr lang="de-DE" dirty="0"/>
              <a:t>Auftragswesen online – </a:t>
            </a:r>
            <a:endParaRPr lang="de-DE" dirty="0" smtClean="0"/>
          </a:p>
          <a:p>
            <a:r>
              <a:rPr lang="de-DE" dirty="0" smtClean="0"/>
              <a:t>Unterstützung bei der Angebots- und Rechnungsschreibung </a:t>
            </a:r>
            <a:endParaRPr lang="de-DE" dirty="0"/>
          </a:p>
        </p:txBody>
      </p:sp>
      <p:sp>
        <p:nvSpPr>
          <p:cNvPr id="7" name="Abgerundetes Rechteck 6"/>
          <p:cNvSpPr/>
          <p:nvPr/>
        </p:nvSpPr>
        <p:spPr>
          <a:xfrm>
            <a:off x="5364088" y="2132856"/>
            <a:ext cx="3528393" cy="3024336"/>
          </a:xfrm>
          <a:prstGeom prst="roundRect">
            <a:avLst>
              <a:gd name="adj" fmla="val 10000"/>
            </a:avLst>
          </a:prstGeom>
          <a:solidFill>
            <a:schemeClr val="accent2">
              <a:lumMod val="75000"/>
            </a:schemeClr>
          </a:solidFill>
          <a:effectLst>
            <a:outerShdw blurRad="50800" dist="38100" dir="2700000" algn="tl" rotWithShape="0">
              <a:prstClr val="black">
                <a:alpha val="40000"/>
              </a:prstClr>
            </a:outerShdw>
          </a:effectLst>
        </p:spPr>
        <p:txBody>
          <a:bodyPr wrap="square" rtlCol="0" anchor="ctr" anchorCtr="0">
            <a:noAutofit/>
          </a:bodyPr>
          <a:lstStyle/>
          <a:p>
            <a:pPr marL="285750" indent="-285750" algn="l">
              <a:lnSpc>
                <a:spcPct val="100000"/>
              </a:lnSpc>
              <a:spcBef>
                <a:spcPts val="1080"/>
              </a:spcBef>
              <a:buFont typeface="Wingdings" panose="05000000000000000000" pitchFamily="2" charset="2"/>
              <a:buChar char="§"/>
            </a:pPr>
            <a:r>
              <a:rPr lang="de-DE" sz="1600" dirty="0" smtClean="0"/>
              <a:t>Komplette Abwicklung des Verkaufsprozesses vom Angebot bis zur Rechnung</a:t>
            </a:r>
          </a:p>
          <a:p>
            <a:pPr marL="285750" indent="-285750" algn="l">
              <a:lnSpc>
                <a:spcPct val="100000"/>
              </a:lnSpc>
              <a:spcBef>
                <a:spcPts val="1080"/>
              </a:spcBef>
              <a:buFont typeface="Wingdings" panose="05000000000000000000" pitchFamily="2" charset="2"/>
              <a:buChar char="§"/>
            </a:pPr>
            <a:r>
              <a:rPr lang="de-DE" sz="1600" dirty="0" smtClean="0"/>
              <a:t>Schneller, ortsunabhängiger Zugriff auf alle Aufträge, Rechnungen, usw. </a:t>
            </a:r>
          </a:p>
          <a:p>
            <a:pPr marL="285750" indent="-285750" algn="l">
              <a:lnSpc>
                <a:spcPct val="100000"/>
              </a:lnSpc>
              <a:spcBef>
                <a:spcPts val="1080"/>
              </a:spcBef>
              <a:buFont typeface="Wingdings" panose="05000000000000000000" pitchFamily="2" charset="2"/>
              <a:buChar char="§"/>
            </a:pPr>
            <a:r>
              <a:rPr lang="de-DE" sz="1600" dirty="0" smtClean="0"/>
              <a:t>Angebote in Rechnungen weiterführen vermeidet Doppelerfassungen</a:t>
            </a:r>
          </a:p>
        </p:txBody>
      </p:sp>
      <p:sp>
        <p:nvSpPr>
          <p:cNvPr id="8" name="Foliennummernplatzhalter 3"/>
          <p:cNvSpPr>
            <a:spLocks noGrp="1"/>
          </p:cNvSpPr>
          <p:nvPr>
            <p:ph type="sldNum" sz="quarter" idx="10"/>
          </p:nvPr>
        </p:nvSpPr>
        <p:spPr>
          <a:xfrm>
            <a:off x="8291513" y="6562725"/>
            <a:ext cx="730250" cy="179388"/>
          </a:xfrm>
        </p:spPr>
        <p:txBody>
          <a:bodyPr/>
          <a:lstStyle/>
          <a:p>
            <a:pPr>
              <a:defRPr/>
            </a:pPr>
            <a:fld id="{C3C7A4B9-F1D9-4DEB-9DAE-FDDE7897A0F5}" type="slidenum">
              <a:rPr lang="de-DE" smtClean="0">
                <a:solidFill>
                  <a:srgbClr val="000000"/>
                </a:solidFill>
              </a:rPr>
              <a:pPr>
                <a:defRPr/>
              </a:pPr>
              <a:t>18</a:t>
            </a:fld>
            <a:endParaRPr lang="de-DE" dirty="0">
              <a:solidFill>
                <a:srgbClr val="000000"/>
              </a:solidFill>
            </a:endParaRPr>
          </a:p>
        </p:txBody>
      </p:sp>
      <p:sp>
        <p:nvSpPr>
          <p:cNvPr id="9" name="Datumsplatzhalter 4"/>
          <p:cNvSpPr>
            <a:spLocks noGrp="1"/>
          </p:cNvSpPr>
          <p:nvPr>
            <p:ph type="dt" sz="half" idx="11"/>
          </p:nvPr>
        </p:nvSpPr>
        <p:spPr>
          <a:xfrm>
            <a:off x="142875" y="6530975"/>
            <a:ext cx="1620814" cy="295275"/>
          </a:xfrm>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spTree>
    <p:extLst>
      <p:ext uri="{BB962C8B-B14F-4D97-AF65-F5344CB8AC3E}">
        <p14:creationId xmlns:p14="http://schemas.microsoft.com/office/powerpoint/2010/main" val="29523322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DATEV Unternehmen </a:t>
            </a:r>
            <a:r>
              <a:rPr lang="de-DE" dirty="0" smtClean="0"/>
              <a:t>online</a:t>
            </a:r>
            <a:endParaRPr lang="de-DE" dirty="0"/>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19</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sp>
        <p:nvSpPr>
          <p:cNvPr id="7" name="Abgerundetes Rechteck 6"/>
          <p:cNvSpPr/>
          <p:nvPr/>
        </p:nvSpPr>
        <p:spPr>
          <a:xfrm>
            <a:off x="240736" y="1584534"/>
            <a:ext cx="3778681" cy="4895531"/>
          </a:xfrm>
          <a:prstGeom prst="roundRect">
            <a:avLst>
              <a:gd name="adj" fmla="val 4821"/>
            </a:avLst>
          </a:prstGeom>
          <a:solidFill>
            <a:schemeClr val="bg1">
              <a:lumMod val="8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pPr algn="l">
              <a:lnSpc>
                <a:spcPct val="100000"/>
              </a:lnSpc>
              <a:spcBef>
                <a:spcPts val="1080"/>
              </a:spcBef>
            </a:pPr>
            <a:r>
              <a:rPr lang="de-DE" sz="1800" dirty="0" smtClean="0">
                <a:solidFill>
                  <a:schemeClr val="tx1"/>
                </a:solidFill>
              </a:rPr>
              <a:t>DATEV </a:t>
            </a:r>
            <a:br>
              <a:rPr lang="de-DE" sz="1800" dirty="0" smtClean="0">
                <a:solidFill>
                  <a:schemeClr val="tx1"/>
                </a:solidFill>
              </a:rPr>
            </a:br>
            <a:r>
              <a:rPr lang="de-DE" sz="1800" dirty="0" smtClean="0">
                <a:solidFill>
                  <a:schemeClr val="tx1"/>
                </a:solidFill>
              </a:rPr>
              <a:t>Unternehmen </a:t>
            </a:r>
            <a:r>
              <a:rPr lang="de-DE" sz="1800" dirty="0">
                <a:solidFill>
                  <a:schemeClr val="tx1"/>
                </a:solidFill>
              </a:rPr>
              <a:t>online</a:t>
            </a:r>
          </a:p>
        </p:txBody>
      </p:sp>
      <p:sp>
        <p:nvSpPr>
          <p:cNvPr id="8" name="Flussdiagramm: Prozess 7"/>
          <p:cNvSpPr/>
          <p:nvPr/>
        </p:nvSpPr>
        <p:spPr>
          <a:xfrm>
            <a:off x="354592" y="2566558"/>
            <a:ext cx="3548429" cy="506516"/>
          </a:xfrm>
          <a:prstGeom prst="flowChartProcess">
            <a:avLst/>
          </a:prstGeom>
          <a:solidFill>
            <a:schemeClr val="accent2">
              <a:lumMod val="60000"/>
              <a:lumOff val="40000"/>
            </a:schemeClr>
          </a:solidFill>
          <a:ln>
            <a:noFill/>
          </a:ln>
        </p:spPr>
        <p:style>
          <a:lnRef idx="0">
            <a:schemeClr val="accent2"/>
          </a:lnRef>
          <a:fillRef idx="3">
            <a:schemeClr val="accent2"/>
          </a:fillRef>
          <a:effectRef idx="3">
            <a:schemeClr val="accent2"/>
          </a:effectRef>
          <a:fontRef idx="minor">
            <a:schemeClr val="lt1"/>
          </a:fontRef>
        </p:style>
        <p:txBody>
          <a:bodyPr lIns="116107" tIns="58053" rIns="116107" bIns="58053" rtlCol="0" anchor="ctr"/>
          <a:lstStyle/>
          <a:p>
            <a:pPr algn="ctr"/>
            <a:r>
              <a:rPr lang="de-DE" sz="1600" dirty="0" smtClean="0">
                <a:solidFill>
                  <a:schemeClr val="tx1"/>
                </a:solidFill>
                <a:latin typeface="+mj-lt"/>
                <a:cs typeface="Arial" pitchFamily="34" charset="0"/>
              </a:rPr>
              <a:t>Belegablage</a:t>
            </a:r>
            <a:endParaRPr lang="de-DE" sz="1600" dirty="0">
              <a:solidFill>
                <a:schemeClr val="tx1"/>
              </a:solidFill>
              <a:latin typeface="+mj-lt"/>
              <a:cs typeface="Arial" pitchFamily="34" charset="0"/>
            </a:endParaRPr>
          </a:p>
        </p:txBody>
      </p:sp>
      <p:sp>
        <p:nvSpPr>
          <p:cNvPr id="9" name="Flussdiagramm: Prozess 8"/>
          <p:cNvSpPr/>
          <p:nvPr/>
        </p:nvSpPr>
        <p:spPr>
          <a:xfrm>
            <a:off x="354592" y="5178496"/>
            <a:ext cx="3548429" cy="506516"/>
          </a:xfrm>
          <a:prstGeom prst="flowChartProcess">
            <a:avLst/>
          </a:prstGeom>
          <a:solidFill>
            <a:schemeClr val="accent1">
              <a:lumMod val="75000"/>
            </a:schemeClr>
          </a:solidFill>
          <a:ln>
            <a:noFill/>
          </a:ln>
        </p:spPr>
        <p:style>
          <a:lnRef idx="0">
            <a:schemeClr val="accent2"/>
          </a:lnRef>
          <a:fillRef idx="3">
            <a:schemeClr val="accent2"/>
          </a:fillRef>
          <a:effectRef idx="3">
            <a:schemeClr val="accent2"/>
          </a:effectRef>
          <a:fontRef idx="minor">
            <a:schemeClr val="lt1"/>
          </a:fontRef>
        </p:style>
        <p:txBody>
          <a:bodyPr lIns="116107" tIns="58053" rIns="116107" bIns="58053" rtlCol="0" anchor="ctr"/>
          <a:lstStyle/>
          <a:p>
            <a:r>
              <a:rPr lang="de-DE" sz="1600" dirty="0" smtClean="0">
                <a:solidFill>
                  <a:schemeClr val="tx1"/>
                </a:solidFill>
                <a:latin typeface="+mj-lt"/>
                <a:cs typeface="Arial" pitchFamily="34" charset="0"/>
              </a:rPr>
              <a:t>Auftragswesen</a:t>
            </a:r>
            <a:endParaRPr lang="de-DE" sz="1600" dirty="0">
              <a:solidFill>
                <a:schemeClr val="tx1"/>
              </a:solidFill>
              <a:latin typeface="+mj-lt"/>
              <a:cs typeface="Arial" pitchFamily="34" charset="0"/>
            </a:endParaRPr>
          </a:p>
        </p:txBody>
      </p:sp>
      <p:sp>
        <p:nvSpPr>
          <p:cNvPr id="10" name="Flussdiagramm: Prozess 9"/>
          <p:cNvSpPr/>
          <p:nvPr/>
        </p:nvSpPr>
        <p:spPr>
          <a:xfrm>
            <a:off x="354592" y="3858688"/>
            <a:ext cx="3548429" cy="506516"/>
          </a:xfrm>
          <a:prstGeom prst="flowChartProcess">
            <a:avLst/>
          </a:prstGeom>
          <a:solidFill>
            <a:schemeClr val="accent2">
              <a:lumMod val="75000"/>
            </a:schemeClr>
          </a:solidFill>
          <a:ln>
            <a:noFill/>
          </a:ln>
        </p:spPr>
        <p:style>
          <a:lnRef idx="0">
            <a:schemeClr val="accent2"/>
          </a:lnRef>
          <a:fillRef idx="3">
            <a:schemeClr val="accent2"/>
          </a:fillRef>
          <a:effectRef idx="3">
            <a:schemeClr val="accent2"/>
          </a:effectRef>
          <a:fontRef idx="minor">
            <a:schemeClr val="lt1"/>
          </a:fontRef>
        </p:style>
        <p:txBody>
          <a:bodyPr lIns="116107" tIns="58053" rIns="116107" bIns="58053" rtlCol="0" anchor="ctr"/>
          <a:lstStyle/>
          <a:p>
            <a:r>
              <a:rPr lang="de-DE" sz="1600" dirty="0">
                <a:solidFill>
                  <a:schemeClr val="tx1"/>
                </a:solidFill>
                <a:latin typeface="+mj-lt"/>
                <a:cs typeface="Arial" pitchFamily="34" charset="0"/>
              </a:rPr>
              <a:t>Bankkonto </a:t>
            </a:r>
            <a:r>
              <a:rPr lang="de-DE" sz="1600" dirty="0" smtClean="0">
                <a:solidFill>
                  <a:schemeClr val="tx1"/>
                </a:solidFill>
                <a:latin typeface="+mj-lt"/>
                <a:cs typeface="Arial" pitchFamily="34" charset="0"/>
              </a:rPr>
              <a:t>überwachen</a:t>
            </a:r>
            <a:endParaRPr lang="de-DE" sz="1600" dirty="0">
              <a:solidFill>
                <a:schemeClr val="tx1"/>
              </a:solidFill>
              <a:latin typeface="+mj-lt"/>
              <a:cs typeface="Arial" pitchFamily="34" charset="0"/>
            </a:endParaRPr>
          </a:p>
        </p:txBody>
      </p:sp>
      <p:sp>
        <p:nvSpPr>
          <p:cNvPr id="11" name="Flussdiagramm: Prozess 10"/>
          <p:cNvSpPr/>
          <p:nvPr/>
        </p:nvSpPr>
        <p:spPr>
          <a:xfrm>
            <a:off x="354592" y="3212623"/>
            <a:ext cx="3548429" cy="506516"/>
          </a:xfrm>
          <a:prstGeom prst="flowChartProcess">
            <a:avLst/>
          </a:prstGeom>
          <a:solidFill>
            <a:schemeClr val="accent2"/>
          </a:solidFill>
          <a:ln>
            <a:noFill/>
          </a:ln>
        </p:spPr>
        <p:style>
          <a:lnRef idx="0">
            <a:schemeClr val="accent2"/>
          </a:lnRef>
          <a:fillRef idx="3">
            <a:schemeClr val="accent2"/>
          </a:fillRef>
          <a:effectRef idx="3">
            <a:schemeClr val="accent2"/>
          </a:effectRef>
          <a:fontRef idx="minor">
            <a:schemeClr val="lt1"/>
          </a:fontRef>
        </p:style>
        <p:txBody>
          <a:bodyPr lIns="116107" tIns="58053" rIns="116107" bIns="58053" rtlCol="0" anchor="ctr"/>
          <a:lstStyle/>
          <a:p>
            <a:r>
              <a:rPr lang="de-DE" sz="1600" dirty="0" smtClean="0">
                <a:solidFill>
                  <a:schemeClr val="tx1"/>
                </a:solidFill>
                <a:latin typeface="+mj-lt"/>
                <a:cs typeface="Arial" pitchFamily="34" charset="0"/>
              </a:rPr>
              <a:t>Zahlungsverkehr</a:t>
            </a:r>
            <a:endParaRPr lang="de-DE" sz="1600" dirty="0">
              <a:solidFill>
                <a:schemeClr val="tx1"/>
              </a:solidFill>
              <a:latin typeface="+mj-lt"/>
              <a:cs typeface="Arial" pitchFamily="34" charset="0"/>
            </a:endParaRPr>
          </a:p>
        </p:txBody>
      </p:sp>
      <p:sp>
        <p:nvSpPr>
          <p:cNvPr id="12" name="Flussdiagramm: Prozess 11"/>
          <p:cNvSpPr/>
          <p:nvPr/>
        </p:nvSpPr>
        <p:spPr>
          <a:xfrm>
            <a:off x="354592" y="5824559"/>
            <a:ext cx="3548429" cy="506516"/>
          </a:xfrm>
          <a:prstGeom prst="flowChartProcess">
            <a:avLst/>
          </a:prstGeom>
          <a:solidFill>
            <a:schemeClr val="bg2">
              <a:lumMod val="75000"/>
            </a:schemeClr>
          </a:solidFill>
          <a:ln>
            <a:noFill/>
          </a:ln>
        </p:spPr>
        <p:style>
          <a:lnRef idx="0">
            <a:schemeClr val="accent2"/>
          </a:lnRef>
          <a:fillRef idx="3">
            <a:schemeClr val="accent2"/>
          </a:fillRef>
          <a:effectRef idx="3">
            <a:schemeClr val="accent2"/>
          </a:effectRef>
          <a:fontRef idx="minor">
            <a:schemeClr val="lt1"/>
          </a:fontRef>
        </p:style>
        <p:txBody>
          <a:bodyPr lIns="116107" tIns="58053" rIns="116107" bIns="58053" rtlCol="0" anchor="ctr"/>
          <a:lstStyle/>
          <a:p>
            <a:r>
              <a:rPr lang="de-DE" sz="1600" dirty="0" smtClean="0">
                <a:solidFill>
                  <a:schemeClr val="tx1"/>
                </a:solidFill>
                <a:latin typeface="+mj-lt"/>
                <a:cs typeface="Arial" pitchFamily="34" charset="0"/>
              </a:rPr>
              <a:t>Auswertungen</a:t>
            </a:r>
            <a:endParaRPr lang="de-DE" sz="1600" dirty="0">
              <a:solidFill>
                <a:schemeClr val="tx1"/>
              </a:solidFill>
              <a:latin typeface="+mj-lt"/>
              <a:cs typeface="Arial"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772816"/>
            <a:ext cx="646386" cy="6356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lussdiagramm: Prozess 13"/>
          <p:cNvSpPr/>
          <p:nvPr/>
        </p:nvSpPr>
        <p:spPr>
          <a:xfrm>
            <a:off x="354592" y="4504753"/>
            <a:ext cx="3548429" cy="534194"/>
          </a:xfrm>
          <a:prstGeom prst="flowChartProcess">
            <a:avLst/>
          </a:prstGeom>
          <a:solidFill>
            <a:schemeClr val="accent2">
              <a:lumMod val="40000"/>
              <a:lumOff val="60000"/>
            </a:schemeClr>
          </a:solidFill>
          <a:ln>
            <a:noFill/>
          </a:ln>
        </p:spPr>
        <p:style>
          <a:lnRef idx="0">
            <a:schemeClr val="accent2"/>
          </a:lnRef>
          <a:fillRef idx="3">
            <a:schemeClr val="accent2"/>
          </a:fillRef>
          <a:effectRef idx="3">
            <a:schemeClr val="accent2"/>
          </a:effectRef>
          <a:fontRef idx="minor">
            <a:schemeClr val="lt1"/>
          </a:fontRef>
        </p:style>
        <p:txBody>
          <a:bodyPr lIns="116107" tIns="58053" rIns="116107" bIns="58053" rtlCol="0" anchor="ctr"/>
          <a:lstStyle/>
          <a:p>
            <a:r>
              <a:rPr lang="de-DE" sz="1600" dirty="0" smtClean="0">
                <a:solidFill>
                  <a:schemeClr val="tx1"/>
                </a:solidFill>
                <a:latin typeface="+mj-lt"/>
                <a:cs typeface="Arial" pitchFamily="34" charset="0"/>
              </a:rPr>
              <a:t>Kassenbuch</a:t>
            </a:r>
            <a:endParaRPr lang="de-DE" sz="1600" dirty="0">
              <a:solidFill>
                <a:schemeClr val="tx1"/>
              </a:solidFill>
              <a:latin typeface="+mj-lt"/>
              <a:cs typeface="Arial" pitchFamily="34" charset="0"/>
            </a:endParaRPr>
          </a:p>
        </p:txBody>
      </p:sp>
      <p:sp>
        <p:nvSpPr>
          <p:cNvPr id="17" name="Inhaltsplatzhalter 1"/>
          <p:cNvSpPr>
            <a:spLocks noGrp="1"/>
          </p:cNvSpPr>
          <p:nvPr>
            <p:ph idx="1"/>
          </p:nvPr>
        </p:nvSpPr>
        <p:spPr>
          <a:xfrm>
            <a:off x="4139952" y="2063929"/>
            <a:ext cx="4608512" cy="3936740"/>
          </a:xfrm>
        </p:spPr>
        <p:txBody>
          <a:bodyPr/>
          <a:lstStyle/>
          <a:p>
            <a:r>
              <a:rPr lang="de-DE" dirty="0" smtClean="0"/>
              <a:t>Ein System </a:t>
            </a:r>
            <a:r>
              <a:rPr lang="de-DE" dirty="0"/>
              <a:t>für </a:t>
            </a:r>
            <a:r>
              <a:rPr lang="de-DE" dirty="0" smtClean="0"/>
              <a:t>ihre kaufmännischen Prozesse</a:t>
            </a:r>
          </a:p>
          <a:p>
            <a:endParaRPr lang="de-DE" dirty="0"/>
          </a:p>
          <a:p>
            <a:r>
              <a:rPr lang="de-DE" dirty="0" smtClean="0"/>
              <a:t>Originalbelege </a:t>
            </a:r>
            <a:r>
              <a:rPr lang="de-DE" dirty="0"/>
              <a:t>bleiben im Unternehmen </a:t>
            </a:r>
            <a:endParaRPr lang="de-DE" dirty="0" smtClean="0"/>
          </a:p>
          <a:p>
            <a:endParaRPr lang="de-DE" dirty="0"/>
          </a:p>
          <a:p>
            <a:r>
              <a:rPr lang="de-DE" dirty="0" smtClean="0"/>
              <a:t>schneller </a:t>
            </a:r>
            <a:r>
              <a:rPr lang="de-DE" dirty="0"/>
              <a:t>Zugriff auf aussagekräftige und </a:t>
            </a:r>
            <a:r>
              <a:rPr lang="de-DE" dirty="0" smtClean="0"/>
              <a:t>aktuelle betriebswirtschaftliche Auswertungen</a:t>
            </a:r>
            <a:endParaRPr lang="de-DE" dirty="0"/>
          </a:p>
        </p:txBody>
      </p:sp>
    </p:spTree>
    <p:extLst>
      <p:ext uri="{BB962C8B-B14F-4D97-AF65-F5344CB8AC3E}">
        <p14:creationId xmlns:p14="http://schemas.microsoft.com/office/powerpoint/2010/main" val="986885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de-DE" dirty="0" smtClean="0"/>
              <a:t>Agenda</a:t>
            </a:r>
          </a:p>
        </p:txBody>
      </p:sp>
      <p:sp>
        <p:nvSpPr>
          <p:cNvPr id="8198" name="Rectangle 3"/>
          <p:cNvSpPr>
            <a:spLocks noGrp="1" noChangeArrowheads="1"/>
          </p:cNvSpPr>
          <p:nvPr>
            <p:ph idx="1"/>
          </p:nvPr>
        </p:nvSpPr>
        <p:spPr/>
        <p:txBody>
          <a:bodyPr/>
          <a:lstStyle/>
          <a:p>
            <a:pPr marL="1588" indent="265113" eaLnBrk="1" hangingPunct="1"/>
            <a:r>
              <a:rPr lang="de-DE" kern="1200" dirty="0" smtClean="0">
                <a:latin typeface="+mj-lt"/>
                <a:ea typeface="+mj-ea"/>
                <a:cs typeface="+mj-cs"/>
              </a:rPr>
              <a:t>Vorstellung</a:t>
            </a:r>
          </a:p>
          <a:p>
            <a:pPr marL="1588" indent="265113" eaLnBrk="1" hangingPunct="1"/>
            <a:r>
              <a:rPr lang="de-DE" sz="1900" dirty="0" smtClean="0"/>
              <a:t>Bekannte Arbeitsweise in vielen Unternehmen</a:t>
            </a:r>
          </a:p>
          <a:p>
            <a:pPr marL="1588" indent="265113" eaLnBrk="1" hangingPunct="1"/>
            <a:r>
              <a:rPr lang="de-DE" sz="1900" dirty="0" smtClean="0"/>
              <a:t>Arbeitsabläufe verbessern mit DATEV Unternehmen online</a:t>
            </a:r>
          </a:p>
          <a:p>
            <a:pPr marL="1588" indent="265113" eaLnBrk="1" hangingPunct="1"/>
            <a:r>
              <a:rPr lang="de-DE" sz="1900" dirty="0"/>
              <a:t>DATEV Unternehmen online – die Lösung für </a:t>
            </a:r>
            <a:r>
              <a:rPr lang="de-DE" sz="1900" dirty="0" smtClean="0"/>
              <a:t>Ihre kaufmännischen </a:t>
            </a:r>
            <a:r>
              <a:rPr lang="de-DE" sz="1900" dirty="0"/>
              <a:t>Unternehmensprozesse  </a:t>
            </a:r>
          </a:p>
        </p:txBody>
      </p:sp>
      <p:sp>
        <p:nvSpPr>
          <p:cNvPr id="6" name="Foliennummernplatzhalter 3"/>
          <p:cNvSpPr>
            <a:spLocks noGrp="1"/>
          </p:cNvSpPr>
          <p:nvPr>
            <p:ph type="sldNum" sz="quarter" idx="10"/>
          </p:nvPr>
        </p:nvSpPr>
        <p:spPr>
          <a:xfrm>
            <a:off x="8291513" y="6562725"/>
            <a:ext cx="730250" cy="179388"/>
          </a:xfrm>
          <a:noFill/>
        </p:spPr>
        <p:txBody>
          <a:bodyPr/>
          <a:lstStyle>
            <a:lvl1pPr eaLnBrk="0" hangingPunct="0">
              <a:defRPr sz="900">
                <a:solidFill>
                  <a:schemeClr val="tx1"/>
                </a:solidFill>
                <a:latin typeface="Verdana" pitchFamily="34" charset="0"/>
              </a:defRPr>
            </a:lvl1pPr>
            <a:lvl2pPr marL="742950" indent="-285750" eaLnBrk="0" hangingPunct="0">
              <a:defRPr sz="900">
                <a:solidFill>
                  <a:schemeClr val="tx1"/>
                </a:solidFill>
                <a:latin typeface="Verdana" pitchFamily="34" charset="0"/>
              </a:defRPr>
            </a:lvl2pPr>
            <a:lvl3pPr marL="1143000" indent="-228600" eaLnBrk="0" hangingPunct="0">
              <a:defRPr sz="900">
                <a:solidFill>
                  <a:schemeClr val="tx1"/>
                </a:solidFill>
                <a:latin typeface="Verdana" pitchFamily="34" charset="0"/>
              </a:defRPr>
            </a:lvl3pPr>
            <a:lvl4pPr marL="1600200" indent="-228600" eaLnBrk="0" hangingPunct="0">
              <a:defRPr sz="900">
                <a:solidFill>
                  <a:schemeClr val="tx1"/>
                </a:solidFill>
                <a:latin typeface="Verdana" pitchFamily="34" charset="0"/>
              </a:defRPr>
            </a:lvl4pPr>
            <a:lvl5pPr marL="2057400" indent="-228600" eaLnBrk="0" hangingPunct="0">
              <a:defRPr sz="900">
                <a:solidFill>
                  <a:schemeClr val="tx1"/>
                </a:solidFill>
                <a:latin typeface="Verdana" pitchFamily="34" charset="0"/>
              </a:defRPr>
            </a:lvl5pPr>
            <a:lvl6pPr marL="2514600" indent="-228600" algn="ctr" eaLnBrk="0" fontAlgn="base" hangingPunct="0">
              <a:lnSpc>
                <a:spcPct val="90000"/>
              </a:lnSpc>
              <a:spcBef>
                <a:spcPct val="0"/>
              </a:spcBef>
              <a:spcAft>
                <a:spcPct val="0"/>
              </a:spcAft>
              <a:defRPr sz="900">
                <a:solidFill>
                  <a:schemeClr val="tx1"/>
                </a:solidFill>
                <a:latin typeface="Verdana" pitchFamily="34" charset="0"/>
              </a:defRPr>
            </a:lvl6pPr>
            <a:lvl7pPr marL="2971800" indent="-228600" algn="ctr" eaLnBrk="0" fontAlgn="base" hangingPunct="0">
              <a:lnSpc>
                <a:spcPct val="90000"/>
              </a:lnSpc>
              <a:spcBef>
                <a:spcPct val="0"/>
              </a:spcBef>
              <a:spcAft>
                <a:spcPct val="0"/>
              </a:spcAft>
              <a:defRPr sz="900">
                <a:solidFill>
                  <a:schemeClr val="tx1"/>
                </a:solidFill>
                <a:latin typeface="Verdana" pitchFamily="34" charset="0"/>
              </a:defRPr>
            </a:lvl7pPr>
            <a:lvl8pPr marL="3429000" indent="-228600" algn="ctr" eaLnBrk="0" fontAlgn="base" hangingPunct="0">
              <a:lnSpc>
                <a:spcPct val="90000"/>
              </a:lnSpc>
              <a:spcBef>
                <a:spcPct val="0"/>
              </a:spcBef>
              <a:spcAft>
                <a:spcPct val="0"/>
              </a:spcAft>
              <a:defRPr sz="900">
                <a:solidFill>
                  <a:schemeClr val="tx1"/>
                </a:solidFill>
                <a:latin typeface="Verdana" pitchFamily="34" charset="0"/>
              </a:defRPr>
            </a:lvl8pPr>
            <a:lvl9pPr marL="3886200" indent="-228600" algn="ctr" eaLnBrk="0" fontAlgn="base" hangingPunct="0">
              <a:lnSpc>
                <a:spcPct val="90000"/>
              </a:lnSpc>
              <a:spcBef>
                <a:spcPct val="0"/>
              </a:spcBef>
              <a:spcAft>
                <a:spcPct val="0"/>
              </a:spcAft>
              <a:defRPr sz="900">
                <a:solidFill>
                  <a:schemeClr val="tx1"/>
                </a:solidFill>
                <a:latin typeface="Verdana" pitchFamily="34" charset="0"/>
              </a:defRPr>
            </a:lvl9pPr>
          </a:lstStyle>
          <a:p>
            <a:pPr eaLnBrk="1" hangingPunct="1"/>
            <a:fld id="{DCB799F0-C0BD-43FD-BFAF-3FE4499A7FCB}" type="slidenum">
              <a:rPr lang="de-DE" sz="1000" smtClean="0"/>
              <a:pPr eaLnBrk="1" hangingPunct="1"/>
              <a:t>2</a:t>
            </a:fld>
            <a:endParaRPr lang="de-DE" sz="1000" dirty="0" smtClean="0"/>
          </a:p>
        </p:txBody>
      </p:sp>
      <p:sp>
        <p:nvSpPr>
          <p:cNvPr id="2" name="Datumsplatzhalter 1"/>
          <p:cNvSpPr>
            <a:spLocks noGrp="1"/>
          </p:cNvSpPr>
          <p:nvPr>
            <p:ph type="dt" sz="half" idx="11"/>
          </p:nvPr>
        </p:nvSpPr>
        <p:spPr/>
        <p:txBody>
          <a:bodyPr/>
          <a:lstStyle/>
          <a:p>
            <a:pPr>
              <a:defRPr/>
            </a:pPr>
            <a:fld id="{25F0E237-AF22-4D4C-AB46-88284DD57E22}"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DATEV Unternehmen </a:t>
            </a:r>
            <a:r>
              <a:rPr lang="de-DE" dirty="0" smtClean="0"/>
              <a:t>online</a:t>
            </a:r>
            <a:br>
              <a:rPr lang="de-DE" dirty="0" smtClean="0"/>
            </a:br>
            <a:r>
              <a:rPr lang="de-DE" dirty="0" smtClean="0"/>
              <a:t>Vorteile für Ihr Unternehmen</a:t>
            </a:r>
            <a:endParaRPr lang="de-DE" dirty="0"/>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20</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sp>
        <p:nvSpPr>
          <p:cNvPr id="6" name="Abgerundetes Rechteck 5"/>
          <p:cNvSpPr/>
          <p:nvPr/>
        </p:nvSpPr>
        <p:spPr>
          <a:xfrm>
            <a:off x="4985994" y="1620982"/>
            <a:ext cx="3823783" cy="4472314"/>
          </a:xfrm>
          <a:prstGeom prst="roundRect">
            <a:avLst>
              <a:gd name="adj" fmla="val 4020"/>
            </a:avLst>
          </a:prstGeom>
          <a:solidFill>
            <a:schemeClr val="bg2">
              <a:alpha val="69804"/>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682" tIns="54841" rIns="109682" bIns="54841" rtlCol="0" anchor="ctr"/>
          <a:lstStyle/>
          <a:p>
            <a:pPr algn="l">
              <a:spcBef>
                <a:spcPts val="1439"/>
              </a:spcBef>
            </a:pPr>
            <a:endParaRPr lang="de-DE" sz="1600" dirty="0" smtClean="0">
              <a:solidFill>
                <a:schemeClr val="tx1">
                  <a:lumMod val="75000"/>
                  <a:lumOff val="25000"/>
                </a:schemeClr>
              </a:solidFill>
              <a:latin typeface="Calibri" pitchFamily="34" charset="0"/>
              <a:cs typeface="Calibri" pitchFamily="34" charset="0"/>
            </a:endParaRPr>
          </a:p>
          <a:p>
            <a:pPr algn="l">
              <a:spcBef>
                <a:spcPts val="1439"/>
              </a:spcBef>
            </a:pPr>
            <a:endParaRPr lang="de-DE" sz="1600" dirty="0">
              <a:solidFill>
                <a:schemeClr val="tx1">
                  <a:lumMod val="75000"/>
                  <a:lumOff val="25000"/>
                </a:schemeClr>
              </a:solidFill>
              <a:latin typeface="Calibri" pitchFamily="34" charset="0"/>
              <a:cs typeface="Calibri" pitchFamily="34" charset="0"/>
            </a:endParaRPr>
          </a:p>
          <a:p>
            <a:pPr algn="l">
              <a:spcBef>
                <a:spcPts val="1439"/>
              </a:spcBef>
            </a:pPr>
            <a:endParaRPr lang="de-DE" sz="1600" dirty="0" smtClean="0">
              <a:solidFill>
                <a:schemeClr val="tx1">
                  <a:lumMod val="75000"/>
                  <a:lumOff val="25000"/>
                </a:schemeClr>
              </a:solidFill>
              <a:latin typeface="Calibri" pitchFamily="34" charset="0"/>
              <a:cs typeface="Calibri" pitchFamily="34" charset="0"/>
            </a:endParaRPr>
          </a:p>
          <a:p>
            <a:pPr algn="l">
              <a:spcBef>
                <a:spcPts val="1439"/>
              </a:spcBef>
            </a:pPr>
            <a:endParaRPr lang="de-DE" sz="1600" dirty="0">
              <a:solidFill>
                <a:schemeClr val="tx1">
                  <a:lumMod val="75000"/>
                  <a:lumOff val="25000"/>
                </a:schemeClr>
              </a:solidFill>
              <a:latin typeface="Calibri" pitchFamily="34" charset="0"/>
              <a:cs typeface="Calibri" pitchFamily="34" charset="0"/>
            </a:endParaRPr>
          </a:p>
          <a:p>
            <a:pPr algn="l">
              <a:spcBef>
                <a:spcPts val="1439"/>
              </a:spcBef>
            </a:pPr>
            <a:endParaRPr lang="de-DE" sz="1600" dirty="0" smtClean="0">
              <a:solidFill>
                <a:schemeClr val="tx1">
                  <a:lumMod val="75000"/>
                  <a:lumOff val="25000"/>
                </a:schemeClr>
              </a:solidFill>
              <a:latin typeface="Calibri" pitchFamily="34" charset="0"/>
              <a:cs typeface="Calibri" pitchFamily="34" charset="0"/>
            </a:endParaRPr>
          </a:p>
          <a:p>
            <a:pPr algn="l">
              <a:spcBef>
                <a:spcPts val="1439"/>
              </a:spcBef>
            </a:pPr>
            <a:endParaRPr lang="de-DE" sz="1600" dirty="0">
              <a:solidFill>
                <a:schemeClr val="tx1">
                  <a:lumMod val="75000"/>
                  <a:lumOff val="25000"/>
                </a:schemeClr>
              </a:solidFill>
              <a:latin typeface="Calibri" pitchFamily="34" charset="0"/>
              <a:cs typeface="Calibri" pitchFamily="34" charset="0"/>
            </a:endParaRPr>
          </a:p>
          <a:p>
            <a:pPr algn="l">
              <a:spcBef>
                <a:spcPts val="1439"/>
              </a:spcBef>
            </a:pPr>
            <a:endParaRPr lang="de-DE" sz="1600" dirty="0" smtClean="0">
              <a:solidFill>
                <a:schemeClr val="tx1">
                  <a:lumMod val="75000"/>
                  <a:lumOff val="25000"/>
                </a:schemeClr>
              </a:solidFill>
              <a:latin typeface="Calibri" pitchFamily="34" charset="0"/>
              <a:cs typeface="Calibri" pitchFamily="34" charset="0"/>
            </a:endParaRPr>
          </a:p>
          <a:p>
            <a:pPr algn="l">
              <a:spcBef>
                <a:spcPts val="1439"/>
              </a:spcBef>
            </a:pPr>
            <a:endParaRPr lang="de-DE" sz="1600" dirty="0" smtClean="0">
              <a:solidFill>
                <a:schemeClr val="tx1">
                  <a:lumMod val="75000"/>
                  <a:lumOff val="25000"/>
                </a:schemeClr>
              </a:solidFill>
              <a:latin typeface="Calibri" pitchFamily="34" charset="0"/>
              <a:cs typeface="Calibri" pitchFamily="34" charset="0"/>
            </a:endParaRPr>
          </a:p>
          <a:p>
            <a:pPr marL="285722" indent="-285722" algn="l">
              <a:buFont typeface="Wingdings" pitchFamily="2" charset="2"/>
              <a:buChar char="ü"/>
            </a:pPr>
            <a:endParaRPr lang="de-DE" sz="1600" b="1" dirty="0">
              <a:solidFill>
                <a:schemeClr val="tx1">
                  <a:lumMod val="75000"/>
                  <a:lumOff val="25000"/>
                </a:schemeClr>
              </a:solidFill>
              <a:latin typeface="Calibri" pitchFamily="34" charset="0"/>
              <a:cs typeface="Calibri" pitchFamily="34" charset="0"/>
            </a:endParaRPr>
          </a:p>
          <a:p>
            <a:pPr marL="285722" indent="-285722" algn="l">
              <a:buFont typeface="Wingdings" pitchFamily="2" charset="2"/>
              <a:buChar char="ü"/>
            </a:pPr>
            <a:endParaRPr lang="de-DE" sz="1600" dirty="0">
              <a:solidFill>
                <a:schemeClr val="tx1">
                  <a:lumMod val="75000"/>
                  <a:lumOff val="25000"/>
                </a:schemeClr>
              </a:solidFill>
              <a:latin typeface="Calibri" pitchFamily="34" charset="0"/>
              <a:cs typeface="Calibri" pitchFamily="34" charset="0"/>
            </a:endParaRPr>
          </a:p>
        </p:txBody>
      </p:sp>
      <p:sp>
        <p:nvSpPr>
          <p:cNvPr id="7" name="Pfeil nach rechts 6"/>
          <p:cNvSpPr/>
          <p:nvPr/>
        </p:nvSpPr>
        <p:spPr>
          <a:xfrm>
            <a:off x="4172794" y="1988840"/>
            <a:ext cx="823080" cy="568173"/>
          </a:xfrm>
          <a:prstGeom prst="rightArrow">
            <a:avLst/>
          </a:prstGeom>
          <a:solidFill>
            <a:schemeClr val="bg1">
              <a:lumMod val="5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8" name="Abgerundetes Rechteck 7"/>
          <p:cNvSpPr/>
          <p:nvPr/>
        </p:nvSpPr>
        <p:spPr bwMode="auto">
          <a:xfrm>
            <a:off x="251520" y="1620981"/>
            <a:ext cx="3973449" cy="4009020"/>
          </a:xfrm>
          <a:prstGeom prst="roundRect">
            <a:avLst>
              <a:gd name="adj" fmla="val 5847"/>
            </a:avLst>
          </a:prstGeom>
          <a:solidFill>
            <a:schemeClr val="bg1">
              <a:lumMod val="75000"/>
            </a:schemeClr>
          </a:solidFill>
          <a:ln>
            <a:noFill/>
          </a:ln>
          <a:effectLst>
            <a:outerShdw blurRad="50800" dist="38100" dir="2700000" algn="tl" rotWithShape="0">
              <a:prstClr val="black">
                <a:alpha val="40000"/>
              </a:prstClr>
            </a:outerShdw>
          </a:effectLst>
          <a:extLst/>
        </p:spPr>
        <p:txBody>
          <a:bodyPr vert="horz" wrap="square" lIns="90000" tIns="46800" rIns="90000" bIns="46800" numCol="1" anchor="ctr" anchorCtr="0" compatLnSpc="1">
            <a:prstTxWarp prst="textNoShape">
              <a:avLst/>
            </a:prstTxWarp>
          </a:bodyPr>
          <a:lstStyle/>
          <a:p>
            <a:pPr marL="285750" indent="-285750" algn="l">
              <a:lnSpc>
                <a:spcPct val="100000"/>
              </a:lnSpc>
              <a:spcBef>
                <a:spcPts val="1080"/>
              </a:spcBef>
              <a:buClr>
                <a:schemeClr val="accent2">
                  <a:lumMod val="75000"/>
                </a:schemeClr>
              </a:buClr>
              <a:buFont typeface="Wingdings" pitchFamily="2" charset="2"/>
              <a:buChar char="n"/>
            </a:pPr>
            <a:r>
              <a:rPr lang="de-DE" sz="1600" dirty="0">
                <a:solidFill>
                  <a:schemeClr val="tx2"/>
                </a:solidFill>
                <a:latin typeface="+mj-lt"/>
                <a:ea typeface="+mj-ea"/>
                <a:cs typeface="+mj-cs"/>
              </a:rPr>
              <a:t>Lösung für </a:t>
            </a:r>
            <a:r>
              <a:rPr lang="de-DE" sz="1600" dirty="0" smtClean="0">
                <a:solidFill>
                  <a:schemeClr val="tx2"/>
                </a:solidFill>
                <a:latin typeface="+mj-lt"/>
                <a:ea typeface="+mj-ea"/>
                <a:cs typeface="+mj-cs"/>
              </a:rPr>
              <a:t>Ihre   kaufmännischen Prozesse</a:t>
            </a:r>
          </a:p>
          <a:p>
            <a:pPr marL="285750" indent="-285750" algn="l">
              <a:lnSpc>
                <a:spcPct val="100000"/>
              </a:lnSpc>
              <a:spcBef>
                <a:spcPts val="1080"/>
              </a:spcBef>
              <a:buClr>
                <a:schemeClr val="accent2">
                  <a:lumMod val="75000"/>
                </a:schemeClr>
              </a:buClr>
              <a:buFont typeface="Wingdings" pitchFamily="2" charset="2"/>
              <a:buChar char="n"/>
            </a:pPr>
            <a:endParaRPr lang="de-DE" sz="1600" dirty="0" smtClean="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smtClean="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smtClean="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smtClean="0">
              <a:solidFill>
                <a:schemeClr val="tx2"/>
              </a:solidFill>
              <a:latin typeface="+mj-lt"/>
              <a:ea typeface="+mj-ea"/>
              <a:cs typeface="+mj-cs"/>
            </a:endParaRPr>
          </a:p>
        </p:txBody>
      </p:sp>
      <p:sp>
        <p:nvSpPr>
          <p:cNvPr id="9" name="Abgerundetes Rechteck 8"/>
          <p:cNvSpPr/>
          <p:nvPr/>
        </p:nvSpPr>
        <p:spPr bwMode="auto">
          <a:xfrm>
            <a:off x="323529" y="1920626"/>
            <a:ext cx="3672408" cy="788294"/>
          </a:xfrm>
          <a:prstGeom prst="roundRect">
            <a:avLst/>
          </a:prstGeom>
          <a:noFill/>
          <a:ln w="38100">
            <a:solidFill>
              <a:schemeClr val="accent2">
                <a:lumMod val="50000"/>
              </a:schemeClr>
            </a:solidFill>
          </a:ln>
          <a:effectLst>
            <a:outerShdw blurRad="50800" dist="38100" dir="2700000" algn="tl" rotWithShape="0">
              <a:prstClr val="black">
                <a:alpha val="40000"/>
              </a:prstClr>
            </a:outerShdw>
          </a:effectLst>
          <a:extLst/>
        </p:spPr>
        <p:txBody>
          <a:bodyPr vert="horz" wrap="square" lIns="90000" tIns="46800" rIns="90000" bIns="46800" numCol="1" anchor="ctr" anchorCtr="0" compatLnSpc="1">
            <a:prstTxWarp prst="textNoShape">
              <a:avLst/>
            </a:prstTxWarp>
          </a:bodyPr>
          <a:lstStyle/>
          <a:p>
            <a:pPr algn="l">
              <a:lnSpc>
                <a:spcPct val="100000"/>
              </a:lnSpc>
              <a:spcBef>
                <a:spcPts val="1080"/>
              </a:spcBef>
            </a:pPr>
            <a:endParaRPr lang="de-DE" sz="1600" dirty="0">
              <a:solidFill>
                <a:schemeClr val="tx2"/>
              </a:solidFill>
              <a:latin typeface="+mj-lt"/>
              <a:ea typeface="+mj-ea"/>
              <a:cs typeface="+mj-cs"/>
            </a:endParaRPr>
          </a:p>
        </p:txBody>
      </p:sp>
      <p:sp>
        <p:nvSpPr>
          <p:cNvPr id="10" name="Abgerundetes Rechteck 9"/>
          <p:cNvSpPr/>
          <p:nvPr/>
        </p:nvSpPr>
        <p:spPr bwMode="auto">
          <a:xfrm>
            <a:off x="5175926" y="1893614"/>
            <a:ext cx="3428522" cy="678727"/>
          </a:xfrm>
          <a:prstGeom prst="roundRect">
            <a:avLst>
              <a:gd name="adj" fmla="val 5847"/>
            </a:avLst>
          </a:prstGeom>
          <a:solidFill>
            <a:schemeClr val="bg2">
              <a:lumMod val="50000"/>
            </a:schemeClr>
          </a:solidFill>
          <a:ln>
            <a:noFill/>
          </a:ln>
          <a:effectLst>
            <a:outerShdw blurRad="50800" dist="38100" dir="2700000" algn="tl" rotWithShape="0">
              <a:prstClr val="black">
                <a:alpha val="40000"/>
              </a:prstClr>
            </a:outerShdw>
          </a:effectLst>
          <a:extLst/>
        </p:spPr>
        <p:txBody>
          <a:bodyPr vert="horz" wrap="square" lIns="90000" tIns="46800" rIns="90000" bIns="46800" numCol="1" anchor="ctr" anchorCtr="0" compatLnSpc="1">
            <a:prstTxWarp prst="textNoShape">
              <a:avLst/>
            </a:prstTxWarp>
          </a:bodyPr>
          <a:lstStyle/>
          <a:p>
            <a:pPr marL="285750" indent="-285750" algn="l">
              <a:lnSpc>
                <a:spcPct val="100000"/>
              </a:lnSpc>
              <a:spcBef>
                <a:spcPts val="1080"/>
              </a:spcBef>
              <a:buClr>
                <a:schemeClr val="accent2">
                  <a:lumMod val="75000"/>
                </a:schemeClr>
              </a:buClr>
              <a:buSzPct val="130000"/>
              <a:buFont typeface="Wingdings" pitchFamily="2" charset="2"/>
              <a:buChar char="ü"/>
            </a:pPr>
            <a:r>
              <a:rPr lang="de-DE" sz="1600" dirty="0" smtClean="0">
                <a:latin typeface="+mj-lt"/>
                <a:ea typeface="+mj-ea"/>
                <a:cs typeface="+mj-cs"/>
              </a:rPr>
              <a:t>übersichtliche </a:t>
            </a:r>
            <a:r>
              <a:rPr lang="de-DE" sz="1600" dirty="0">
                <a:latin typeface="+mj-lt"/>
                <a:ea typeface="+mj-ea"/>
                <a:cs typeface="+mj-cs"/>
              </a:rPr>
              <a:t>Belegverwaltung</a:t>
            </a:r>
          </a:p>
        </p:txBody>
      </p:sp>
      <p:sp>
        <p:nvSpPr>
          <p:cNvPr id="11" name="Abgerundetes Rechteck 10"/>
          <p:cNvSpPr/>
          <p:nvPr/>
        </p:nvSpPr>
        <p:spPr bwMode="auto">
          <a:xfrm>
            <a:off x="5175926" y="3549798"/>
            <a:ext cx="3428522" cy="678727"/>
          </a:xfrm>
          <a:prstGeom prst="roundRect">
            <a:avLst>
              <a:gd name="adj" fmla="val 5847"/>
            </a:avLst>
          </a:prstGeom>
          <a:solidFill>
            <a:schemeClr val="bg2">
              <a:lumMod val="50000"/>
            </a:schemeClr>
          </a:solidFill>
          <a:ln>
            <a:noFill/>
          </a:ln>
          <a:effectLst>
            <a:outerShdw blurRad="50800" dist="38100" dir="2700000" algn="tl" rotWithShape="0">
              <a:prstClr val="black">
                <a:alpha val="40000"/>
              </a:prstClr>
            </a:outerShdw>
          </a:effectLst>
          <a:extLst/>
        </p:spPr>
        <p:txBody>
          <a:bodyPr vert="horz" wrap="square" lIns="90000" tIns="46800" rIns="90000" bIns="46800" numCol="1" anchor="ctr" anchorCtr="0" compatLnSpc="1">
            <a:prstTxWarp prst="textNoShape">
              <a:avLst/>
            </a:prstTxWarp>
          </a:bodyPr>
          <a:lstStyle/>
          <a:p>
            <a:pPr marL="285750" indent="-285750" algn="l">
              <a:lnSpc>
                <a:spcPct val="100000"/>
              </a:lnSpc>
              <a:spcBef>
                <a:spcPts val="1080"/>
              </a:spcBef>
              <a:buClr>
                <a:schemeClr val="accent2">
                  <a:lumMod val="75000"/>
                </a:schemeClr>
              </a:buClr>
              <a:buSzPct val="130000"/>
              <a:buFont typeface="Wingdings" pitchFamily="2" charset="2"/>
              <a:buChar char="ü"/>
            </a:pPr>
            <a:r>
              <a:rPr lang="de-DE" sz="1600" dirty="0">
                <a:latin typeface="+mj-lt"/>
                <a:ea typeface="+mj-ea"/>
                <a:cs typeface="+mj-cs"/>
              </a:rPr>
              <a:t>Forderungen im Blick</a:t>
            </a:r>
          </a:p>
        </p:txBody>
      </p:sp>
      <p:sp>
        <p:nvSpPr>
          <p:cNvPr id="12" name="Abgerundetes Rechteck 11"/>
          <p:cNvSpPr/>
          <p:nvPr/>
        </p:nvSpPr>
        <p:spPr bwMode="auto">
          <a:xfrm>
            <a:off x="5175926" y="2721706"/>
            <a:ext cx="3428522" cy="678727"/>
          </a:xfrm>
          <a:prstGeom prst="roundRect">
            <a:avLst>
              <a:gd name="adj" fmla="val 5847"/>
            </a:avLst>
          </a:prstGeom>
          <a:solidFill>
            <a:schemeClr val="bg2">
              <a:lumMod val="50000"/>
            </a:schemeClr>
          </a:solidFill>
          <a:ln>
            <a:noFill/>
          </a:ln>
          <a:effectLst>
            <a:outerShdw blurRad="50800" dist="38100" dir="2700000" algn="tl" rotWithShape="0">
              <a:prstClr val="black">
                <a:alpha val="40000"/>
              </a:prstClr>
            </a:outerShdw>
          </a:effectLst>
          <a:extLst/>
        </p:spPr>
        <p:txBody>
          <a:bodyPr vert="horz" wrap="square" lIns="90000" tIns="46800" rIns="90000" bIns="46800" numCol="1" anchor="ctr" anchorCtr="0" compatLnSpc="1">
            <a:prstTxWarp prst="textNoShape">
              <a:avLst/>
            </a:prstTxWarp>
          </a:bodyPr>
          <a:lstStyle/>
          <a:p>
            <a:pPr marL="285750" indent="-285750" algn="l">
              <a:lnSpc>
                <a:spcPct val="100000"/>
              </a:lnSpc>
              <a:spcBef>
                <a:spcPts val="1080"/>
              </a:spcBef>
              <a:buClr>
                <a:schemeClr val="accent2">
                  <a:lumMod val="75000"/>
                </a:schemeClr>
              </a:buClr>
              <a:buSzPct val="130000"/>
              <a:buFont typeface="Wingdings" pitchFamily="2" charset="2"/>
              <a:buChar char="ü"/>
            </a:pPr>
            <a:r>
              <a:rPr lang="de-DE" sz="1600" dirty="0">
                <a:latin typeface="+mj-lt"/>
                <a:ea typeface="+mj-ea"/>
                <a:cs typeface="+mj-cs"/>
              </a:rPr>
              <a:t>einfacher Zahlungsverkehr </a:t>
            </a:r>
          </a:p>
        </p:txBody>
      </p:sp>
      <p:sp>
        <p:nvSpPr>
          <p:cNvPr id="13" name="Abgerundetes Rechteck 12"/>
          <p:cNvSpPr/>
          <p:nvPr/>
        </p:nvSpPr>
        <p:spPr bwMode="auto">
          <a:xfrm>
            <a:off x="5175926" y="4377890"/>
            <a:ext cx="3428522" cy="678727"/>
          </a:xfrm>
          <a:prstGeom prst="roundRect">
            <a:avLst>
              <a:gd name="adj" fmla="val 5847"/>
            </a:avLst>
          </a:prstGeom>
          <a:solidFill>
            <a:schemeClr val="bg2">
              <a:lumMod val="50000"/>
            </a:schemeClr>
          </a:solidFill>
          <a:ln>
            <a:noFill/>
          </a:ln>
          <a:effectLst>
            <a:outerShdw blurRad="50800" dist="38100" dir="2700000" algn="tl" rotWithShape="0">
              <a:prstClr val="black">
                <a:alpha val="40000"/>
              </a:prstClr>
            </a:outerShdw>
          </a:effectLst>
          <a:extLst/>
        </p:spPr>
        <p:txBody>
          <a:bodyPr vert="horz" wrap="square" lIns="90000" tIns="46800" rIns="90000" bIns="46800" numCol="1" anchor="ctr" anchorCtr="0" compatLnSpc="1">
            <a:prstTxWarp prst="textNoShape">
              <a:avLst/>
            </a:prstTxWarp>
          </a:bodyPr>
          <a:lstStyle/>
          <a:p>
            <a:pPr marL="285750" indent="-285750" algn="l">
              <a:lnSpc>
                <a:spcPct val="100000"/>
              </a:lnSpc>
              <a:spcBef>
                <a:spcPts val="1080"/>
              </a:spcBef>
              <a:buClr>
                <a:schemeClr val="accent2">
                  <a:lumMod val="75000"/>
                </a:schemeClr>
              </a:buClr>
              <a:buSzPct val="130000"/>
              <a:buFont typeface="Wingdings" pitchFamily="2" charset="2"/>
              <a:buChar char="ü"/>
            </a:pPr>
            <a:r>
              <a:rPr lang="de-DE" sz="1600" dirty="0">
                <a:latin typeface="+mj-lt"/>
                <a:ea typeface="+mj-ea"/>
                <a:cs typeface="+mj-cs"/>
              </a:rPr>
              <a:t>Verbindlichkeiten im Überblick</a:t>
            </a:r>
          </a:p>
        </p:txBody>
      </p:sp>
      <p:sp>
        <p:nvSpPr>
          <p:cNvPr id="14" name="Abgerundetes Rechteck 13"/>
          <p:cNvSpPr/>
          <p:nvPr/>
        </p:nvSpPr>
        <p:spPr bwMode="auto">
          <a:xfrm>
            <a:off x="5175926" y="5205982"/>
            <a:ext cx="3428522" cy="678727"/>
          </a:xfrm>
          <a:prstGeom prst="roundRect">
            <a:avLst>
              <a:gd name="adj" fmla="val 5847"/>
            </a:avLst>
          </a:prstGeom>
          <a:solidFill>
            <a:schemeClr val="bg2">
              <a:lumMod val="50000"/>
            </a:schemeClr>
          </a:solidFill>
          <a:ln>
            <a:noFill/>
          </a:ln>
          <a:effectLst>
            <a:outerShdw blurRad="50800" dist="38100" dir="2700000" algn="tl" rotWithShape="0">
              <a:prstClr val="black">
                <a:alpha val="40000"/>
              </a:prstClr>
            </a:outerShdw>
          </a:effectLst>
          <a:extLst/>
        </p:spPr>
        <p:txBody>
          <a:bodyPr vert="horz" wrap="square" lIns="90000" tIns="46800" rIns="90000" bIns="46800" numCol="1" anchor="ctr" anchorCtr="0" compatLnSpc="1">
            <a:prstTxWarp prst="textNoShape">
              <a:avLst/>
            </a:prstTxWarp>
          </a:bodyPr>
          <a:lstStyle/>
          <a:p>
            <a:pPr marL="285750" indent="-285750" algn="l">
              <a:lnSpc>
                <a:spcPct val="100000"/>
              </a:lnSpc>
              <a:spcBef>
                <a:spcPts val="1080"/>
              </a:spcBef>
              <a:buClr>
                <a:schemeClr val="accent2">
                  <a:lumMod val="75000"/>
                </a:schemeClr>
              </a:buClr>
              <a:buSzPct val="130000"/>
              <a:buFont typeface="Wingdings" pitchFamily="2" charset="2"/>
              <a:buChar char="ü"/>
            </a:pPr>
            <a:r>
              <a:rPr lang="de-DE" sz="1600" dirty="0" smtClean="0">
                <a:latin typeface="+mj-lt"/>
                <a:ea typeface="+mj-ea"/>
                <a:cs typeface="+mj-cs"/>
              </a:rPr>
              <a:t>aktuelle </a:t>
            </a:r>
            <a:r>
              <a:rPr lang="de-DE" sz="1600" dirty="0">
                <a:latin typeface="+mj-lt"/>
                <a:ea typeface="+mj-ea"/>
                <a:cs typeface="+mj-cs"/>
              </a:rPr>
              <a:t>Auswertungen</a:t>
            </a:r>
          </a:p>
        </p:txBody>
      </p:sp>
      <p:sp>
        <p:nvSpPr>
          <p:cNvPr id="15" name="Abgerundetes Rechteck 14"/>
          <p:cNvSpPr/>
          <p:nvPr/>
        </p:nvSpPr>
        <p:spPr bwMode="auto">
          <a:xfrm>
            <a:off x="827585" y="2968720"/>
            <a:ext cx="2664296" cy="2519610"/>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defTabSz="1177925">
              <a:lnSpc>
                <a:spcPct val="100000"/>
              </a:lnSpc>
            </a:pPr>
            <a:r>
              <a:rPr lang="de-DE" sz="2000" dirty="0"/>
              <a:t>Mehr Zeit für die Kunden, statt für Büroarbeit.</a:t>
            </a:r>
          </a:p>
        </p:txBody>
      </p:sp>
    </p:spTree>
    <p:extLst>
      <p:ext uri="{BB962C8B-B14F-4D97-AF65-F5344CB8AC3E}">
        <p14:creationId xmlns:p14="http://schemas.microsoft.com/office/powerpoint/2010/main" val="4184462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4175" y="765175"/>
            <a:ext cx="6699250" cy="862013"/>
          </a:xfrm>
        </p:spPr>
        <p:txBody>
          <a:bodyPr/>
          <a:lstStyle/>
          <a:p>
            <a:pPr eaLnBrk="1" hangingPunct="1"/>
            <a:r>
              <a:rPr lang="de-DE" smtClean="0"/>
              <a:t>Technische Voraussetzungen	</a:t>
            </a:r>
          </a:p>
        </p:txBody>
      </p:sp>
      <p:sp>
        <p:nvSpPr>
          <p:cNvPr id="7" name="Rechteck 6"/>
          <p:cNvSpPr/>
          <p:nvPr/>
        </p:nvSpPr>
        <p:spPr>
          <a:xfrm>
            <a:off x="595313" y="1700213"/>
            <a:ext cx="6858000" cy="840230"/>
          </a:xfrm>
          <a:prstGeom prst="rect">
            <a:avLst/>
          </a:prstGeom>
        </p:spPr>
        <p:txBody>
          <a:bodyPr>
            <a:spAutoFit/>
          </a:bodyPr>
          <a:lstStyle/>
          <a:p>
            <a:pPr marL="285750" indent="-285750">
              <a:buFont typeface="Wingdings" pitchFamily="2" charset="2"/>
              <a:buChar char="§"/>
              <a:tabLst>
                <a:tab pos="266700" algn="l"/>
                <a:tab pos="5106988" algn="l"/>
              </a:tabLst>
              <a:defRPr/>
            </a:pPr>
            <a:endParaRPr lang="de-DE" dirty="0"/>
          </a:p>
          <a:p>
            <a:pPr>
              <a:tabLst>
                <a:tab pos="266700" algn="l"/>
                <a:tab pos="5106988" algn="l"/>
              </a:tabLst>
              <a:defRPr/>
            </a:pPr>
            <a:r>
              <a:rPr lang="de-DE" b="1" dirty="0"/>
              <a:t>	</a:t>
            </a:r>
            <a:r>
              <a:rPr lang="de-DE" dirty="0"/>
              <a:t/>
            </a:r>
            <a:br>
              <a:rPr lang="de-DE" dirty="0"/>
            </a:br>
            <a:endParaRPr lang="de-DE" dirty="0"/>
          </a:p>
        </p:txBody>
      </p:sp>
      <p:sp>
        <p:nvSpPr>
          <p:cNvPr id="9" name="Abgerundetes Rechteck 8"/>
          <p:cNvSpPr/>
          <p:nvPr/>
        </p:nvSpPr>
        <p:spPr bwMode="auto">
          <a:xfrm>
            <a:off x="251520" y="1620981"/>
            <a:ext cx="6076255" cy="4009020"/>
          </a:xfrm>
          <a:prstGeom prst="roundRect">
            <a:avLst>
              <a:gd name="adj" fmla="val 5847"/>
            </a:avLst>
          </a:prstGeom>
          <a:solidFill>
            <a:schemeClr val="bg1">
              <a:lumMod val="75000"/>
            </a:schemeClr>
          </a:solidFill>
          <a:ln>
            <a:noFill/>
          </a:ln>
          <a:effectLst>
            <a:outerShdw blurRad="50800" dist="38100" dir="2700000" algn="tl" rotWithShape="0">
              <a:prstClr val="black">
                <a:alpha val="40000"/>
              </a:prstClr>
            </a:outerShdw>
          </a:effectLst>
          <a:extLst/>
        </p:spPr>
        <p:txBody>
          <a:bodyPr vert="horz" wrap="square" lIns="90000" tIns="46800" rIns="90000" bIns="46800" numCol="1" anchor="ctr" anchorCtr="0" compatLnSpc="1">
            <a:prstTxWarp prst="textNoShape">
              <a:avLst/>
            </a:prstTxWarp>
          </a:bodyPr>
          <a:lstStyle/>
          <a:p>
            <a:pPr algn="l">
              <a:lnSpc>
                <a:spcPct val="100000"/>
              </a:lnSpc>
              <a:spcBef>
                <a:spcPts val="1080"/>
              </a:spcBef>
              <a:buClr>
                <a:schemeClr val="accent2">
                  <a:lumMod val="75000"/>
                </a:schemeClr>
              </a:buClr>
            </a:pPr>
            <a:endParaRPr lang="de-DE" sz="1600" dirty="0" smtClean="0">
              <a:solidFill>
                <a:schemeClr val="tx2"/>
              </a:solidFill>
              <a:latin typeface="+mj-lt"/>
              <a:ea typeface="+mj-ea"/>
              <a:cs typeface="+mj-cs"/>
            </a:endParaRPr>
          </a:p>
          <a:p>
            <a:pPr algn="l">
              <a:lnSpc>
                <a:spcPct val="100000"/>
              </a:lnSpc>
              <a:spcBef>
                <a:spcPts val="1080"/>
              </a:spcBef>
              <a:buClr>
                <a:schemeClr val="accent2">
                  <a:lumMod val="75000"/>
                </a:schemeClr>
              </a:buClr>
            </a:pPr>
            <a:endParaRPr lang="de-DE" sz="1600" dirty="0">
              <a:solidFill>
                <a:schemeClr val="tx2"/>
              </a:solidFill>
              <a:latin typeface="+mj-lt"/>
              <a:ea typeface="+mj-ea"/>
              <a:cs typeface="+mj-cs"/>
            </a:endParaRPr>
          </a:p>
          <a:p>
            <a:pPr algn="l">
              <a:lnSpc>
                <a:spcPct val="100000"/>
              </a:lnSpc>
              <a:spcBef>
                <a:spcPts val="1080"/>
              </a:spcBef>
              <a:buClr>
                <a:schemeClr val="accent2">
                  <a:lumMod val="75000"/>
                </a:schemeClr>
              </a:buClr>
            </a:pPr>
            <a:endParaRPr lang="de-DE" sz="1600" dirty="0" smtClean="0">
              <a:solidFill>
                <a:schemeClr val="tx2"/>
              </a:solidFill>
              <a:latin typeface="+mj-lt"/>
              <a:ea typeface="+mj-ea"/>
              <a:cs typeface="+mj-cs"/>
            </a:endParaRPr>
          </a:p>
          <a:p>
            <a:pPr algn="l">
              <a:lnSpc>
                <a:spcPct val="100000"/>
              </a:lnSpc>
              <a:spcBef>
                <a:spcPts val="1080"/>
              </a:spcBef>
              <a:buClr>
                <a:schemeClr val="accent2">
                  <a:lumMod val="75000"/>
                </a:schemeClr>
              </a:buClr>
            </a:pPr>
            <a:endParaRPr lang="de-DE" sz="1600" dirty="0">
              <a:solidFill>
                <a:schemeClr val="tx2"/>
              </a:solidFill>
              <a:latin typeface="+mj-lt"/>
              <a:ea typeface="+mj-ea"/>
              <a:cs typeface="+mj-cs"/>
            </a:endParaRPr>
          </a:p>
          <a:p>
            <a:pPr algn="l">
              <a:lnSpc>
                <a:spcPct val="100000"/>
              </a:lnSpc>
              <a:spcBef>
                <a:spcPts val="1080"/>
              </a:spcBef>
              <a:buClr>
                <a:schemeClr val="accent2">
                  <a:lumMod val="75000"/>
                </a:schemeClr>
              </a:buClr>
            </a:pPr>
            <a:endParaRPr lang="de-DE" sz="1600" dirty="0" smtClean="0">
              <a:solidFill>
                <a:schemeClr val="tx2"/>
              </a:solidFill>
              <a:latin typeface="+mj-lt"/>
              <a:ea typeface="+mj-ea"/>
              <a:cs typeface="+mj-cs"/>
            </a:endParaRPr>
          </a:p>
          <a:p>
            <a:pPr algn="l">
              <a:lnSpc>
                <a:spcPct val="100000"/>
              </a:lnSpc>
              <a:spcBef>
                <a:spcPts val="1080"/>
              </a:spcBef>
              <a:buClr>
                <a:schemeClr val="accent2">
                  <a:lumMod val="75000"/>
                </a:schemeClr>
              </a:buClr>
            </a:pPr>
            <a:r>
              <a:rPr lang="de-DE" sz="1600" dirty="0">
                <a:solidFill>
                  <a:schemeClr val="tx2"/>
                </a:solidFill>
                <a:latin typeface="+mj-lt"/>
                <a:ea typeface="+mj-ea"/>
                <a:cs typeface="+mj-cs"/>
              </a:rPr>
              <a:t/>
            </a:r>
            <a:br>
              <a:rPr lang="de-DE" sz="1600" dirty="0">
                <a:solidFill>
                  <a:schemeClr val="tx2"/>
                </a:solidFill>
                <a:latin typeface="+mj-lt"/>
                <a:ea typeface="+mj-ea"/>
                <a:cs typeface="+mj-cs"/>
              </a:rPr>
            </a:b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r>
              <a:rPr lang="de-DE" sz="1600" dirty="0">
                <a:solidFill>
                  <a:schemeClr val="tx2"/>
                </a:solidFill>
                <a:latin typeface="+mj-lt"/>
                <a:ea typeface="+mj-ea"/>
                <a:cs typeface="+mj-cs"/>
              </a:rPr>
              <a:t>Scanner  </a:t>
            </a:r>
          </a:p>
          <a:p>
            <a:pPr marL="285750" indent="-285750" algn="l">
              <a:lnSpc>
                <a:spcPct val="100000"/>
              </a:lnSpc>
              <a:spcBef>
                <a:spcPts val="1080"/>
              </a:spcBef>
              <a:buClr>
                <a:schemeClr val="accent2">
                  <a:lumMod val="75000"/>
                </a:schemeClr>
              </a:buClr>
              <a:buFont typeface="Wingdings" pitchFamily="2" charset="2"/>
              <a:buChar char="n"/>
            </a:pP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r>
              <a:rPr lang="de-DE" sz="1600" dirty="0">
                <a:solidFill>
                  <a:schemeClr val="tx2"/>
                </a:solidFill>
                <a:latin typeface="+mj-lt"/>
                <a:ea typeface="+mj-ea"/>
                <a:cs typeface="+mj-cs"/>
              </a:rPr>
              <a:t>Internet-Anschluss mit DSL-Geschwindigkeit </a:t>
            </a:r>
          </a:p>
          <a:p>
            <a:pPr marL="285750" indent="-285750" algn="l">
              <a:lnSpc>
                <a:spcPct val="100000"/>
              </a:lnSpc>
              <a:spcBef>
                <a:spcPts val="1080"/>
              </a:spcBef>
              <a:buClr>
                <a:schemeClr val="accent2">
                  <a:lumMod val="75000"/>
                </a:schemeClr>
              </a:buClr>
              <a:buFont typeface="Wingdings" pitchFamily="2" charset="2"/>
              <a:buChar char="n"/>
            </a:pP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r>
              <a:rPr lang="de-DE" sz="1600" dirty="0">
                <a:solidFill>
                  <a:schemeClr val="tx2"/>
                </a:solidFill>
                <a:latin typeface="+mj-lt"/>
                <a:ea typeface="+mj-ea"/>
                <a:cs typeface="+mj-cs"/>
              </a:rPr>
              <a:t>Internet-Explorer</a:t>
            </a:r>
          </a:p>
          <a:p>
            <a:pPr marL="285750" indent="-285750" algn="l">
              <a:lnSpc>
                <a:spcPct val="100000"/>
              </a:lnSpc>
              <a:spcBef>
                <a:spcPts val="1080"/>
              </a:spcBef>
              <a:buClr>
                <a:schemeClr val="accent2">
                  <a:lumMod val="75000"/>
                </a:schemeClr>
              </a:buClr>
              <a:buFont typeface="Wingdings" pitchFamily="2" charset="2"/>
              <a:buChar char="n"/>
            </a:pP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r>
              <a:rPr lang="de-DE" sz="1600" dirty="0">
                <a:solidFill>
                  <a:schemeClr val="tx2"/>
                </a:solidFill>
                <a:latin typeface="+mj-lt"/>
                <a:ea typeface="+mj-ea"/>
                <a:cs typeface="+mj-cs"/>
              </a:rPr>
              <a:t>DATEV </a:t>
            </a:r>
            <a:r>
              <a:rPr lang="de-DE" sz="1600" dirty="0" err="1">
                <a:solidFill>
                  <a:schemeClr val="tx2"/>
                </a:solidFill>
                <a:latin typeface="+mj-lt"/>
                <a:ea typeface="+mj-ea"/>
                <a:cs typeface="+mj-cs"/>
              </a:rPr>
              <a:t>mIDentity</a:t>
            </a:r>
            <a:r>
              <a:rPr lang="de-DE" sz="1600" dirty="0">
                <a:solidFill>
                  <a:schemeClr val="tx2"/>
                </a:solidFill>
                <a:latin typeface="+mj-lt"/>
                <a:ea typeface="+mj-ea"/>
                <a:cs typeface="+mj-cs"/>
              </a:rPr>
              <a:t> </a:t>
            </a:r>
            <a:r>
              <a:rPr lang="de-DE" sz="1600" dirty="0" err="1" smtClean="0">
                <a:solidFill>
                  <a:schemeClr val="tx2"/>
                </a:solidFill>
                <a:latin typeface="+mj-lt"/>
                <a:ea typeface="+mj-ea"/>
                <a:cs typeface="+mj-cs"/>
              </a:rPr>
              <a:t>compact</a:t>
            </a: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smtClean="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smtClean="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smtClean="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a:solidFill>
                <a:schemeClr val="tx2"/>
              </a:solidFill>
              <a:latin typeface="+mj-lt"/>
              <a:ea typeface="+mj-ea"/>
              <a:cs typeface="+mj-cs"/>
            </a:endParaRPr>
          </a:p>
          <a:p>
            <a:pPr marL="285750" indent="-285750" algn="l">
              <a:lnSpc>
                <a:spcPct val="100000"/>
              </a:lnSpc>
              <a:spcBef>
                <a:spcPts val="1080"/>
              </a:spcBef>
              <a:buClr>
                <a:schemeClr val="accent2">
                  <a:lumMod val="75000"/>
                </a:schemeClr>
              </a:buClr>
              <a:buFont typeface="Wingdings" pitchFamily="2" charset="2"/>
              <a:buChar char="n"/>
            </a:pPr>
            <a:endParaRPr lang="de-DE" sz="1600" dirty="0" smtClean="0">
              <a:solidFill>
                <a:schemeClr val="tx2"/>
              </a:solidFill>
              <a:latin typeface="+mj-lt"/>
              <a:ea typeface="+mj-ea"/>
              <a:cs typeface="+mj-cs"/>
            </a:endParaRPr>
          </a:p>
        </p:txBody>
      </p:sp>
      <p:pic>
        <p:nvPicPr>
          <p:cNvPr id="3891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060848"/>
            <a:ext cx="10906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230203"/>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4149080"/>
            <a:ext cx="1277275" cy="10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liennummernplatzhalter 3"/>
          <p:cNvSpPr>
            <a:spLocks noGrp="1"/>
          </p:cNvSpPr>
          <p:nvPr>
            <p:ph type="sldNum" sz="quarter" idx="10"/>
          </p:nvPr>
        </p:nvSpPr>
        <p:spPr>
          <a:xfrm>
            <a:off x="8291513" y="6562725"/>
            <a:ext cx="730250" cy="179388"/>
          </a:xfrm>
        </p:spPr>
        <p:txBody>
          <a:bodyPr/>
          <a:lstStyle/>
          <a:p>
            <a:pPr>
              <a:defRPr/>
            </a:pPr>
            <a:fld id="{C3C7A4B9-F1D9-4DEB-9DAE-FDDE7897A0F5}" type="slidenum">
              <a:rPr lang="de-DE" smtClean="0">
                <a:solidFill>
                  <a:srgbClr val="000000"/>
                </a:solidFill>
              </a:rPr>
              <a:pPr>
                <a:defRPr/>
              </a:pPr>
              <a:t>21</a:t>
            </a:fld>
            <a:endParaRPr lang="de-DE" dirty="0">
              <a:solidFill>
                <a:srgbClr val="000000"/>
              </a:solidFill>
            </a:endParaRPr>
          </a:p>
        </p:txBody>
      </p:sp>
      <p:sp>
        <p:nvSpPr>
          <p:cNvPr id="11" name="Datumsplatzhalter 4"/>
          <p:cNvSpPr>
            <a:spLocks noGrp="1"/>
          </p:cNvSpPr>
          <p:nvPr>
            <p:ph type="dt" sz="half" idx="11"/>
          </p:nvPr>
        </p:nvSpPr>
        <p:spPr>
          <a:xfrm>
            <a:off x="142875" y="6530975"/>
            <a:ext cx="1620814" cy="295275"/>
          </a:xfrm>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spTree>
    <p:extLst>
      <p:ext uri="{BB962C8B-B14F-4D97-AF65-F5344CB8AC3E}">
        <p14:creationId xmlns:p14="http://schemas.microsoft.com/office/powerpoint/2010/main" val="142099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Herzlichen Dank für Ihre Aufmerksamkeit </a:t>
            </a:r>
            <a:endParaRPr lang="de-DE" dirty="0"/>
          </a:p>
        </p:txBody>
      </p:sp>
      <p:sp>
        <p:nvSpPr>
          <p:cNvPr id="3" name="Text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03828A01-E572-468A-BA8C-013178A55517}" type="slidenum">
              <a:rPr lang="de-DE" smtClean="0">
                <a:solidFill>
                  <a:srgbClr val="000000"/>
                </a:solidFill>
              </a:rPr>
              <a:pPr>
                <a:defRPr/>
              </a:pPr>
              <a:t>22</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D4444BA6-B70D-493D-907A-A5A5D9E5F986}" type="datetime1">
              <a:rPr lang="de-DE" smtClean="0">
                <a:solidFill>
                  <a:srgbClr val="000000"/>
                </a:solidFill>
              </a:rPr>
              <a:t>03.12.14</a:t>
            </a:fld>
            <a:endParaRPr lang="de-DE" dirty="0">
              <a:solidFill>
                <a:srgbClr val="000000"/>
              </a:solidFill>
            </a:endParaRPr>
          </a:p>
        </p:txBody>
      </p:sp>
    </p:spTree>
    <p:extLst>
      <p:ext uri="{BB962C8B-B14F-4D97-AF65-F5344CB8AC3E}">
        <p14:creationId xmlns:p14="http://schemas.microsoft.com/office/powerpoint/2010/main" val="1709908360"/>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3"/>
          <p:cNvSpPr>
            <a:spLocks noGrp="1"/>
          </p:cNvSpPr>
          <p:nvPr>
            <p:ph type="dt" sz="half" idx="10"/>
          </p:nvPr>
        </p:nvSpPr>
        <p:spPr/>
        <p:txBody>
          <a:bodyPr/>
          <a:lstStyle/>
          <a:p>
            <a:fld id="{33E5D0B0-4D7A-464C-B823-BD4E7AED622E}" type="datetime1">
              <a:rPr lang="de-DE" smtClean="0"/>
              <a:t>03.12.14</a:t>
            </a:fld>
            <a:endParaRPr lang="de-DE"/>
          </a:p>
        </p:txBody>
      </p:sp>
      <p:sp>
        <p:nvSpPr>
          <p:cNvPr id="9" name="Foliennummernplatzhalter 4"/>
          <p:cNvSpPr>
            <a:spLocks noGrp="1"/>
          </p:cNvSpPr>
          <p:nvPr>
            <p:ph type="sldNum" sz="quarter" idx="11"/>
          </p:nvPr>
        </p:nvSpPr>
        <p:spPr/>
        <p:txBody>
          <a:bodyPr/>
          <a:lstStyle/>
          <a:p>
            <a:fld id="{9222FEA0-A2DD-4722-BD92-68C0CCE682BE}" type="slidenum">
              <a:rPr lang="de-DE"/>
              <a:pPr/>
              <a:t>23</a:t>
            </a:fld>
            <a:endParaRPr lang="de-DE"/>
          </a:p>
        </p:txBody>
      </p:sp>
      <p:sp>
        <p:nvSpPr>
          <p:cNvPr id="637954" name="Rectangle 2"/>
          <p:cNvSpPr>
            <a:spLocks noChangeArrowheads="1"/>
          </p:cNvSpPr>
          <p:nvPr/>
        </p:nvSpPr>
        <p:spPr bwMode="auto">
          <a:xfrm>
            <a:off x="0" y="0"/>
            <a:ext cx="9144000" cy="6858000"/>
          </a:xfrm>
          <a:prstGeom prst="rect">
            <a:avLst/>
          </a:prstGeom>
          <a:solidFill>
            <a:srgbClr val="ADD6D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Tree>
    <p:extLst>
      <p:ext uri="{BB962C8B-B14F-4D97-AF65-F5344CB8AC3E}">
        <p14:creationId xmlns:p14="http://schemas.microsoft.com/office/powerpoint/2010/main" val="788234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 sind….</a:t>
            </a:r>
            <a:endParaRPr lang="de-DE" dirty="0"/>
          </a:p>
        </p:txBody>
      </p:sp>
      <p:sp>
        <p:nvSpPr>
          <p:cNvPr id="3" name="Inhaltsplatzhalter 2"/>
          <p:cNvSpPr>
            <a:spLocks noGrp="1"/>
          </p:cNvSpPr>
          <p:nvPr>
            <p:ph idx="1"/>
          </p:nvPr>
        </p:nvSpPr>
        <p:spPr/>
        <p:txBody>
          <a:bodyPr/>
          <a:lstStyle/>
          <a:p>
            <a:pPr marL="0" indent="0" algn="ctr">
              <a:buNone/>
            </a:pPr>
            <a:r>
              <a:rPr lang="de-DE" sz="2400" dirty="0" smtClean="0"/>
              <a:t>ZeTax Steuerberatungsgesellschaft mbH</a:t>
            </a:r>
          </a:p>
          <a:p>
            <a:pPr marL="0" indent="0" algn="ctr">
              <a:buNone/>
            </a:pPr>
            <a:r>
              <a:rPr lang="de-DE" dirty="0" smtClean="0"/>
              <a:t>Friedrichstr. 37, 77709 Wolfach</a:t>
            </a:r>
          </a:p>
          <a:p>
            <a:pPr marL="0" indent="0" algn="ctr">
              <a:buNone/>
            </a:pPr>
            <a:r>
              <a:rPr lang="de-DE" dirty="0" smtClean="0"/>
              <a:t>Telefon:	07834/8387-0</a:t>
            </a:r>
          </a:p>
          <a:p>
            <a:pPr marL="0" indent="0" algn="ctr">
              <a:buNone/>
            </a:pPr>
            <a:r>
              <a:rPr lang="de-DE" dirty="0" smtClean="0"/>
              <a:t>Fax:		07834/8387-33</a:t>
            </a:r>
          </a:p>
          <a:p>
            <a:pPr marL="0" indent="0" algn="ctr">
              <a:buNone/>
            </a:pPr>
            <a:r>
              <a:rPr lang="de-DE" dirty="0" smtClean="0"/>
              <a:t>E-Mail:		info@zetax.de</a:t>
            </a:r>
          </a:p>
          <a:p>
            <a:pPr marL="0" indent="0" algn="ctr">
              <a:buNone/>
            </a:pPr>
            <a:r>
              <a:rPr lang="de-DE" dirty="0" smtClean="0"/>
              <a:t>GF: Dipl.BW(BA) Marc Zehntner, StB</a:t>
            </a:r>
          </a:p>
          <a:p>
            <a:pPr marL="0" indent="0" algn="ctr">
              <a:buNone/>
            </a:pPr>
            <a:r>
              <a:rPr lang="de-DE" dirty="0" smtClean="0"/>
              <a:t>GF: Andres Wagner, StB</a:t>
            </a:r>
            <a:endParaRPr lang="de-DE" dirty="0"/>
          </a:p>
          <a:p>
            <a:pPr marL="0" indent="0">
              <a:buNone/>
            </a:pPr>
            <a:endParaRPr lang="de-DE" dirty="0"/>
          </a:p>
          <a:p>
            <a:pPr marL="0" indent="0">
              <a:buNone/>
            </a:pPr>
            <a:endParaRPr lang="de-DE" dirty="0"/>
          </a:p>
        </p:txBody>
      </p:sp>
      <p:sp>
        <p:nvSpPr>
          <p:cNvPr id="6" name="Foliennummernplatzhalter 3"/>
          <p:cNvSpPr>
            <a:spLocks noGrp="1"/>
          </p:cNvSpPr>
          <p:nvPr>
            <p:ph type="sldNum" sz="quarter" idx="10"/>
          </p:nvPr>
        </p:nvSpPr>
        <p:spPr>
          <a:xfrm>
            <a:off x="8291513" y="6562725"/>
            <a:ext cx="730250" cy="179388"/>
          </a:xfrm>
          <a:noFill/>
        </p:spPr>
        <p:txBody>
          <a:bodyPr/>
          <a:lstStyle>
            <a:lvl1pPr eaLnBrk="0" hangingPunct="0">
              <a:defRPr sz="900">
                <a:solidFill>
                  <a:schemeClr val="tx1"/>
                </a:solidFill>
                <a:latin typeface="Verdana" pitchFamily="34" charset="0"/>
              </a:defRPr>
            </a:lvl1pPr>
            <a:lvl2pPr marL="742950" indent="-285750" eaLnBrk="0" hangingPunct="0">
              <a:defRPr sz="900">
                <a:solidFill>
                  <a:schemeClr val="tx1"/>
                </a:solidFill>
                <a:latin typeface="Verdana" pitchFamily="34" charset="0"/>
              </a:defRPr>
            </a:lvl2pPr>
            <a:lvl3pPr marL="1143000" indent="-228600" eaLnBrk="0" hangingPunct="0">
              <a:defRPr sz="900">
                <a:solidFill>
                  <a:schemeClr val="tx1"/>
                </a:solidFill>
                <a:latin typeface="Verdana" pitchFamily="34" charset="0"/>
              </a:defRPr>
            </a:lvl3pPr>
            <a:lvl4pPr marL="1600200" indent="-228600" eaLnBrk="0" hangingPunct="0">
              <a:defRPr sz="900">
                <a:solidFill>
                  <a:schemeClr val="tx1"/>
                </a:solidFill>
                <a:latin typeface="Verdana" pitchFamily="34" charset="0"/>
              </a:defRPr>
            </a:lvl4pPr>
            <a:lvl5pPr marL="2057400" indent="-228600" eaLnBrk="0" hangingPunct="0">
              <a:defRPr sz="900">
                <a:solidFill>
                  <a:schemeClr val="tx1"/>
                </a:solidFill>
                <a:latin typeface="Verdana" pitchFamily="34" charset="0"/>
              </a:defRPr>
            </a:lvl5pPr>
            <a:lvl6pPr marL="2514600" indent="-228600" algn="ctr" eaLnBrk="0" fontAlgn="base" hangingPunct="0">
              <a:lnSpc>
                <a:spcPct val="90000"/>
              </a:lnSpc>
              <a:spcBef>
                <a:spcPct val="0"/>
              </a:spcBef>
              <a:spcAft>
                <a:spcPct val="0"/>
              </a:spcAft>
              <a:defRPr sz="900">
                <a:solidFill>
                  <a:schemeClr val="tx1"/>
                </a:solidFill>
                <a:latin typeface="Verdana" pitchFamily="34" charset="0"/>
              </a:defRPr>
            </a:lvl6pPr>
            <a:lvl7pPr marL="2971800" indent="-228600" algn="ctr" eaLnBrk="0" fontAlgn="base" hangingPunct="0">
              <a:lnSpc>
                <a:spcPct val="90000"/>
              </a:lnSpc>
              <a:spcBef>
                <a:spcPct val="0"/>
              </a:spcBef>
              <a:spcAft>
                <a:spcPct val="0"/>
              </a:spcAft>
              <a:defRPr sz="900">
                <a:solidFill>
                  <a:schemeClr val="tx1"/>
                </a:solidFill>
                <a:latin typeface="Verdana" pitchFamily="34" charset="0"/>
              </a:defRPr>
            </a:lvl7pPr>
            <a:lvl8pPr marL="3429000" indent="-228600" algn="ctr" eaLnBrk="0" fontAlgn="base" hangingPunct="0">
              <a:lnSpc>
                <a:spcPct val="90000"/>
              </a:lnSpc>
              <a:spcBef>
                <a:spcPct val="0"/>
              </a:spcBef>
              <a:spcAft>
                <a:spcPct val="0"/>
              </a:spcAft>
              <a:defRPr sz="900">
                <a:solidFill>
                  <a:schemeClr val="tx1"/>
                </a:solidFill>
                <a:latin typeface="Verdana" pitchFamily="34" charset="0"/>
              </a:defRPr>
            </a:lvl8pPr>
            <a:lvl9pPr marL="3886200" indent="-228600" algn="ctr" eaLnBrk="0" fontAlgn="base" hangingPunct="0">
              <a:lnSpc>
                <a:spcPct val="90000"/>
              </a:lnSpc>
              <a:spcBef>
                <a:spcPct val="0"/>
              </a:spcBef>
              <a:spcAft>
                <a:spcPct val="0"/>
              </a:spcAft>
              <a:defRPr sz="900">
                <a:solidFill>
                  <a:schemeClr val="tx1"/>
                </a:solidFill>
                <a:latin typeface="Verdana" pitchFamily="34" charset="0"/>
              </a:defRPr>
            </a:lvl9pPr>
          </a:lstStyle>
          <a:p>
            <a:pPr eaLnBrk="1" hangingPunct="1"/>
            <a:fld id="{DCB799F0-C0BD-43FD-BFAF-3FE4499A7FCB}" type="slidenum">
              <a:rPr lang="de-DE" sz="1000" smtClean="0"/>
              <a:pPr eaLnBrk="1" hangingPunct="1"/>
              <a:t>3</a:t>
            </a:fld>
            <a:endParaRPr lang="de-DE" sz="1000" dirty="0" smtClean="0"/>
          </a:p>
        </p:txBody>
      </p:sp>
      <p:sp>
        <p:nvSpPr>
          <p:cNvPr id="4" name="Datumsplatzhalter 3"/>
          <p:cNvSpPr>
            <a:spLocks noGrp="1"/>
          </p:cNvSpPr>
          <p:nvPr>
            <p:ph type="dt" sz="half" idx="11"/>
          </p:nvPr>
        </p:nvSpPr>
        <p:spPr/>
        <p:txBody>
          <a:bodyPr/>
          <a:lstStyle/>
          <a:p>
            <a:pPr>
              <a:defRPr/>
            </a:pPr>
            <a:fld id="{A7904598-F3F9-4C6C-A2D6-47D93BAB32E8}" type="datetime1">
              <a:rPr lang="de-DE" smtClean="0">
                <a:solidFill>
                  <a:srgbClr val="000000"/>
                </a:solidFill>
              </a:rPr>
              <a:t>03.12.14</a:t>
            </a:fld>
            <a:r>
              <a:rPr lang="de-DE" smtClean="0">
                <a:solidFill>
                  <a:srgbClr val="000000"/>
                </a:solidFill>
              </a:rPr>
              <a:t> </a:t>
            </a:r>
            <a:endParaRPr lang="de-DE" dirty="0" smtClean="0">
              <a:solidFill>
                <a:srgbClr val="000000"/>
              </a:solidFill>
            </a:endParaRPr>
          </a:p>
          <a:p>
            <a:pPr>
              <a:defRPr/>
            </a:pPr>
            <a:r>
              <a:rPr lang="de-DE" dirty="0" smtClean="0">
                <a:solidFill>
                  <a:srgbClr val="000000"/>
                </a:solidFill>
              </a:rPr>
              <a:t>		</a:t>
            </a:r>
            <a:endParaRPr lang="de-DE" dirty="0">
              <a:solidFill>
                <a:srgbClr val="000000"/>
              </a:solidFill>
            </a:endParaRPr>
          </a:p>
        </p:txBody>
      </p:sp>
    </p:spTree>
    <p:extLst>
      <p:ext uri="{BB962C8B-B14F-4D97-AF65-F5344CB8AC3E}">
        <p14:creationId xmlns:p14="http://schemas.microsoft.com/office/powerpoint/2010/main" val="1884185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Arbeit hinter der Arbeit</a:t>
            </a:r>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4</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cxnSp>
        <p:nvCxnSpPr>
          <p:cNvPr id="6" name="Gerade Verbindung mit Pfeil 5"/>
          <p:cNvCxnSpPr>
            <a:stCxn id="8" idx="3"/>
            <a:endCxn id="15" idx="1"/>
          </p:cNvCxnSpPr>
          <p:nvPr/>
        </p:nvCxnSpPr>
        <p:spPr bwMode="auto">
          <a:xfrm flipV="1">
            <a:off x="1427325" y="1937183"/>
            <a:ext cx="1961926" cy="1854047"/>
          </a:xfrm>
          <a:prstGeom prst="straightConnector1">
            <a:avLst/>
          </a:prstGeom>
          <a:solidFill>
            <a:schemeClr val="accent1"/>
          </a:solidFill>
          <a:ln w="38100" cap="flat" cmpd="sng" algn="ctr">
            <a:solidFill>
              <a:srgbClr val="FFC000"/>
            </a:solidFill>
            <a:prstDash val="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uppieren 6"/>
          <p:cNvGrpSpPr/>
          <p:nvPr/>
        </p:nvGrpSpPr>
        <p:grpSpPr>
          <a:xfrm>
            <a:off x="179512" y="3205214"/>
            <a:ext cx="1872207" cy="1337460"/>
            <a:chOff x="239359" y="1777097"/>
            <a:chExt cx="2431718" cy="1848659"/>
          </a:xfrm>
        </p:grpSpPr>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1760" y="1777097"/>
              <a:ext cx="1118322" cy="162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239359" y="3153547"/>
              <a:ext cx="2431718" cy="472209"/>
            </a:xfrm>
            <a:prstGeom prst="rect">
              <a:avLst/>
            </a:prstGeom>
            <a:noFill/>
          </p:spPr>
          <p:txBody>
            <a:bodyPr wrap="square" rtlCol="0">
              <a:spAutoFit/>
            </a:bodyPr>
            <a:lstStyle/>
            <a:p>
              <a:r>
                <a:rPr lang="de-DE" dirty="0" smtClean="0"/>
                <a:t>Unternehmen</a:t>
              </a:r>
              <a:endParaRPr lang="de-DE" dirty="0"/>
            </a:p>
          </p:txBody>
        </p:sp>
      </p:grpSp>
      <p:cxnSp>
        <p:nvCxnSpPr>
          <p:cNvPr id="10" name="Gerade Verbindung mit Pfeil 9"/>
          <p:cNvCxnSpPr>
            <a:stCxn id="8" idx="3"/>
            <a:endCxn id="20" idx="1"/>
          </p:cNvCxnSpPr>
          <p:nvPr/>
        </p:nvCxnSpPr>
        <p:spPr bwMode="auto">
          <a:xfrm flipV="1">
            <a:off x="1427325" y="2727021"/>
            <a:ext cx="1961924" cy="1064209"/>
          </a:xfrm>
          <a:prstGeom prst="straightConnector1">
            <a:avLst/>
          </a:prstGeom>
          <a:solidFill>
            <a:schemeClr val="accent1"/>
          </a:solidFill>
          <a:ln w="38100" cap="flat" cmpd="sng" algn="ctr">
            <a:solidFill>
              <a:srgbClr val="FFC000"/>
            </a:solidFill>
            <a:prstDash val="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a:stCxn id="8" idx="3"/>
            <a:endCxn id="32" idx="1"/>
          </p:cNvCxnSpPr>
          <p:nvPr/>
        </p:nvCxnSpPr>
        <p:spPr bwMode="auto">
          <a:xfrm flipV="1">
            <a:off x="1427325" y="3519109"/>
            <a:ext cx="1954795" cy="272121"/>
          </a:xfrm>
          <a:prstGeom prst="straightConnector1">
            <a:avLst/>
          </a:prstGeom>
          <a:solidFill>
            <a:schemeClr val="accent1"/>
          </a:solidFill>
          <a:ln w="38100" cap="flat" cmpd="sng" algn="ctr">
            <a:solidFill>
              <a:srgbClr val="FFC000"/>
            </a:solidFill>
            <a:prstDash val="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a:stCxn id="8" idx="3"/>
            <a:endCxn id="22" idx="1"/>
          </p:cNvCxnSpPr>
          <p:nvPr/>
        </p:nvCxnSpPr>
        <p:spPr bwMode="auto">
          <a:xfrm>
            <a:off x="1427325" y="3791230"/>
            <a:ext cx="1950681" cy="489527"/>
          </a:xfrm>
          <a:prstGeom prst="straightConnector1">
            <a:avLst/>
          </a:prstGeom>
          <a:solidFill>
            <a:schemeClr val="accent1"/>
          </a:solidFill>
          <a:ln w="38100" cap="flat" cmpd="sng" algn="ctr">
            <a:solidFill>
              <a:srgbClr val="FFC000"/>
            </a:solidFill>
            <a:prstDash val="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a:stCxn id="8" idx="3"/>
            <a:endCxn id="27" idx="1"/>
          </p:cNvCxnSpPr>
          <p:nvPr/>
        </p:nvCxnSpPr>
        <p:spPr bwMode="auto">
          <a:xfrm>
            <a:off x="1427325" y="3791230"/>
            <a:ext cx="1950680" cy="1918358"/>
          </a:xfrm>
          <a:prstGeom prst="straightConnector1">
            <a:avLst/>
          </a:prstGeom>
          <a:solidFill>
            <a:schemeClr val="accent1"/>
          </a:solidFill>
          <a:ln w="38100" cap="flat" cmpd="sng" algn="ctr">
            <a:solidFill>
              <a:srgbClr val="FFC000"/>
            </a:solidFill>
            <a:prstDash val="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uppieren 13"/>
          <p:cNvGrpSpPr/>
          <p:nvPr/>
        </p:nvGrpSpPr>
        <p:grpSpPr>
          <a:xfrm>
            <a:off x="3389251" y="1578734"/>
            <a:ext cx="4895227" cy="689544"/>
            <a:chOff x="4820267" y="1683981"/>
            <a:chExt cx="4569072" cy="735513"/>
          </a:xfrm>
        </p:grpSpPr>
        <p:sp>
          <p:nvSpPr>
            <p:cNvPr id="15" name="Abgerundetes Rechteck 14"/>
            <p:cNvSpPr/>
            <p:nvPr/>
          </p:nvSpPr>
          <p:spPr bwMode="auto">
            <a:xfrm>
              <a:off x="4820267" y="1778399"/>
              <a:ext cx="4569072" cy="575854"/>
            </a:xfrm>
            <a:prstGeom prst="roundRect">
              <a:avLst>
                <a:gd name="adj" fmla="val 13634"/>
              </a:avLst>
            </a:prstGeom>
            <a:solidFill>
              <a:schemeClr val="bg2">
                <a:lumMod val="50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25021" indent="-225021" algn="l">
                <a:lnSpc>
                  <a:spcPct val="100000"/>
                </a:lnSpc>
                <a:spcBef>
                  <a:spcPts val="472"/>
                </a:spcBef>
                <a:buClr>
                  <a:schemeClr val="bg1"/>
                </a:buClr>
                <a:buFont typeface="Wingdings" panose="05000000000000000000" pitchFamily="2" charset="2"/>
                <a:buChar char="n"/>
              </a:pPr>
              <a:r>
                <a:rPr lang="de-DE" dirty="0">
                  <a:solidFill>
                    <a:schemeClr val="bg1"/>
                  </a:solidFill>
                </a:rPr>
                <a:t>Belege </a:t>
              </a:r>
              <a:r>
                <a:rPr lang="de-DE" dirty="0" smtClean="0">
                  <a:solidFill>
                    <a:schemeClr val="bg1"/>
                  </a:solidFill>
                </a:rPr>
                <a:t>kopieren</a:t>
              </a:r>
              <a:endParaRPr lang="de-DE" dirty="0">
                <a:solidFill>
                  <a:schemeClr val="bg1"/>
                </a:solidFill>
              </a:endParaRPr>
            </a:p>
          </p:txBody>
        </p:sp>
        <p:grpSp>
          <p:nvGrpSpPr>
            <p:cNvPr id="16" name="Gruppieren 15"/>
            <p:cNvGrpSpPr/>
            <p:nvPr/>
          </p:nvGrpSpPr>
          <p:grpSpPr>
            <a:xfrm>
              <a:off x="8668612" y="1683981"/>
              <a:ext cx="691802" cy="735513"/>
              <a:chOff x="8668612" y="1683981"/>
              <a:chExt cx="691802" cy="735513"/>
            </a:xfrm>
          </p:grpSpPr>
          <p:pic>
            <p:nvPicPr>
              <p:cNvPr id="17" name="Picture 8"/>
              <p:cNvPicPr>
                <a:picLocks noChangeAspect="1" noChangeArrowheads="1"/>
              </p:cNvPicPr>
              <p:nvPr/>
            </p:nvPicPr>
            <p:blipFill>
              <a:blip r:embed="rId3" cstate="print">
                <a:grayscl/>
                <a:extLst>
                  <a:ext uri="{28A0092B-C50C-407E-A947-70E740481C1C}">
                    <a14:useLocalDpi xmlns:a14="http://schemas.microsoft.com/office/drawing/2010/main" val="0"/>
                  </a:ext>
                </a:extLst>
              </a:blip>
              <a:stretch>
                <a:fillRect/>
              </a:stretch>
            </p:blipFill>
            <p:spPr bwMode="auto">
              <a:xfrm>
                <a:off x="8776147" y="1740499"/>
                <a:ext cx="565465" cy="607443"/>
              </a:xfrm>
              <a:prstGeom prst="rect">
                <a:avLst/>
              </a:prstGeom>
              <a:noFill/>
            </p:spPr>
          </p:pic>
          <p:pic>
            <p:nvPicPr>
              <p:cNvPr id="18" name="Picture 8"/>
              <p:cNvPicPr>
                <a:picLocks noChangeAspect="1" noChangeArrowheads="1"/>
              </p:cNvPicPr>
              <p:nvPr/>
            </p:nvPicPr>
            <p:blipFill>
              <a:blip r:embed="rId4" cstate="print">
                <a:grayscl/>
                <a:extLst>
                  <a:ext uri="{28A0092B-C50C-407E-A947-70E740481C1C}">
                    <a14:useLocalDpi xmlns:a14="http://schemas.microsoft.com/office/drawing/2010/main" val="0"/>
                  </a:ext>
                </a:extLst>
              </a:blip>
              <a:stretch>
                <a:fillRect/>
              </a:stretch>
            </p:blipFill>
            <p:spPr bwMode="auto">
              <a:xfrm>
                <a:off x="8668612" y="1683981"/>
                <a:ext cx="504413" cy="541859"/>
              </a:xfrm>
              <a:prstGeom prst="rect">
                <a:avLst/>
              </a:prstGeom>
              <a:noFill/>
            </p:spPr>
          </p:pic>
          <p:pic>
            <p:nvPicPr>
              <p:cNvPr id="19" name="Picture 8"/>
              <p:cNvPicPr>
                <a:picLocks noChangeAspect="1" noChangeArrowheads="1"/>
              </p:cNvPicPr>
              <p:nvPr/>
            </p:nvPicPr>
            <p:blipFill>
              <a:blip r:embed="rId4" cstate="print">
                <a:grayscl/>
                <a:extLst>
                  <a:ext uri="{28A0092B-C50C-407E-A947-70E740481C1C}">
                    <a14:useLocalDpi xmlns:a14="http://schemas.microsoft.com/office/drawing/2010/main" val="0"/>
                  </a:ext>
                </a:extLst>
              </a:blip>
              <a:stretch>
                <a:fillRect/>
              </a:stretch>
            </p:blipFill>
            <p:spPr bwMode="auto">
              <a:xfrm>
                <a:off x="8856001" y="1877635"/>
                <a:ext cx="504413" cy="541859"/>
              </a:xfrm>
              <a:prstGeom prst="rect">
                <a:avLst/>
              </a:prstGeom>
              <a:noFill/>
            </p:spPr>
          </p:pic>
        </p:grpSp>
      </p:grpSp>
      <p:sp>
        <p:nvSpPr>
          <p:cNvPr id="20" name="Abgerundetes Rechteck 19"/>
          <p:cNvSpPr/>
          <p:nvPr/>
        </p:nvSpPr>
        <p:spPr bwMode="auto">
          <a:xfrm>
            <a:off x="3389249" y="2457090"/>
            <a:ext cx="4895227" cy="539862"/>
          </a:xfrm>
          <a:prstGeom prst="roundRect">
            <a:avLst>
              <a:gd name="adj" fmla="val 13634"/>
            </a:avLst>
          </a:prstGeom>
          <a:solidFill>
            <a:schemeClr val="bg2">
              <a:lumMod val="50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25021" indent="-225021" algn="l">
              <a:lnSpc>
                <a:spcPct val="100000"/>
              </a:lnSpc>
              <a:spcBef>
                <a:spcPts val="472"/>
              </a:spcBef>
              <a:buClr>
                <a:schemeClr val="bg1"/>
              </a:buClr>
              <a:buFont typeface="Wingdings" panose="05000000000000000000" pitchFamily="2" charset="2"/>
              <a:buChar char="n"/>
            </a:pPr>
            <a:r>
              <a:rPr lang="de-DE" dirty="0" smtClean="0">
                <a:solidFill>
                  <a:schemeClr val="bg1"/>
                </a:solidFill>
              </a:rPr>
              <a:t>Belege sammeln </a:t>
            </a:r>
            <a:r>
              <a:rPr lang="de-DE" dirty="0">
                <a:solidFill>
                  <a:schemeClr val="bg1"/>
                </a:solidFill>
              </a:rPr>
              <a:t>für die </a:t>
            </a:r>
            <a:r>
              <a:rPr lang="de-DE" dirty="0" smtClean="0">
                <a:solidFill>
                  <a:schemeClr val="bg1"/>
                </a:solidFill>
              </a:rPr>
              <a:t>Kanzlei</a:t>
            </a:r>
            <a:endParaRPr lang="de-DE" dirty="0">
              <a:solidFill>
                <a:schemeClr val="bg1"/>
              </a:solidFill>
            </a:endParaRPr>
          </a:p>
        </p:txBody>
      </p:sp>
      <p:grpSp>
        <p:nvGrpSpPr>
          <p:cNvPr id="21" name="Gruppieren 20"/>
          <p:cNvGrpSpPr/>
          <p:nvPr/>
        </p:nvGrpSpPr>
        <p:grpSpPr>
          <a:xfrm>
            <a:off x="3378006" y="4005064"/>
            <a:ext cx="4895226" cy="572301"/>
            <a:chOff x="4804276" y="5055611"/>
            <a:chExt cx="4569072" cy="610454"/>
          </a:xfrm>
        </p:grpSpPr>
        <p:sp>
          <p:nvSpPr>
            <p:cNvPr id="22" name="Abgerundetes Rechteck 21"/>
            <p:cNvSpPr/>
            <p:nvPr/>
          </p:nvSpPr>
          <p:spPr bwMode="auto">
            <a:xfrm>
              <a:off x="4804276" y="5061756"/>
              <a:ext cx="4569072" cy="575854"/>
            </a:xfrm>
            <a:prstGeom prst="roundRect">
              <a:avLst>
                <a:gd name="adj" fmla="val 13634"/>
              </a:avLst>
            </a:prstGeom>
            <a:solidFill>
              <a:schemeClr val="bg2">
                <a:lumMod val="50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25021" indent="-225021" algn="l">
                <a:lnSpc>
                  <a:spcPct val="100000"/>
                </a:lnSpc>
                <a:spcBef>
                  <a:spcPts val="472"/>
                </a:spcBef>
                <a:buClr>
                  <a:schemeClr val="bg1"/>
                </a:buClr>
                <a:buFont typeface="Wingdings" panose="05000000000000000000" pitchFamily="2" charset="2"/>
                <a:buChar char="n"/>
              </a:pPr>
              <a:r>
                <a:rPr lang="de-DE" dirty="0" smtClean="0">
                  <a:solidFill>
                    <a:schemeClr val="bg1"/>
                  </a:solidFill>
                </a:rPr>
                <a:t>Kontoauszüge </a:t>
              </a:r>
              <a:r>
                <a:rPr lang="de-DE" dirty="0">
                  <a:solidFill>
                    <a:schemeClr val="bg1"/>
                  </a:solidFill>
                </a:rPr>
                <a:t>manuell </a:t>
              </a:r>
              <a:r>
                <a:rPr lang="de-DE" dirty="0" smtClean="0">
                  <a:solidFill>
                    <a:schemeClr val="bg1"/>
                  </a:solidFill>
                </a:rPr>
                <a:t>prüfen</a:t>
              </a:r>
              <a:endParaRPr lang="de-DE" dirty="0">
                <a:solidFill>
                  <a:schemeClr val="bg1"/>
                </a:solidFill>
              </a:endParaRPr>
            </a:p>
          </p:txBody>
        </p:sp>
        <p:grpSp>
          <p:nvGrpSpPr>
            <p:cNvPr id="23" name="Gruppieren 22"/>
            <p:cNvGrpSpPr/>
            <p:nvPr/>
          </p:nvGrpSpPr>
          <p:grpSpPr>
            <a:xfrm>
              <a:off x="8631798" y="5055611"/>
              <a:ext cx="608255" cy="610454"/>
              <a:chOff x="4404855" y="4746735"/>
              <a:chExt cx="608255" cy="610454"/>
            </a:xfrm>
          </p:grpSpPr>
          <p:pic>
            <p:nvPicPr>
              <p:cNvPr id="24" name="Picture 8"/>
              <p:cNvPicPr>
                <a:picLocks noChangeAspect="1" noChangeArrowheads="1"/>
              </p:cNvPicPr>
              <p:nvPr/>
            </p:nvPicPr>
            <p:blipFill>
              <a:blip r:embed="rId5" cstate="print">
                <a:grayscl/>
                <a:extLst>
                  <a:ext uri="{28A0092B-C50C-407E-A947-70E740481C1C}">
                    <a14:useLocalDpi xmlns:a14="http://schemas.microsoft.com/office/drawing/2010/main" val="0"/>
                  </a:ext>
                </a:extLst>
              </a:blip>
              <a:stretch>
                <a:fillRect/>
              </a:stretch>
            </p:blipFill>
            <p:spPr bwMode="auto">
              <a:xfrm>
                <a:off x="4499254" y="4746735"/>
                <a:ext cx="513856" cy="4681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p:cNvPicPr>
                <a:picLocks noChangeAspect="1" noChangeArrowheads="1"/>
              </p:cNvPicPr>
              <p:nvPr/>
            </p:nvPicPr>
            <p:blipFill>
              <a:blip r:embed="rId5" cstate="print">
                <a:grayscl/>
                <a:extLst>
                  <a:ext uri="{28A0092B-C50C-407E-A947-70E740481C1C}">
                    <a14:useLocalDpi xmlns:a14="http://schemas.microsoft.com/office/drawing/2010/main" val="0"/>
                  </a:ext>
                </a:extLst>
              </a:blip>
              <a:stretch>
                <a:fillRect/>
              </a:stretch>
            </p:blipFill>
            <p:spPr bwMode="auto">
              <a:xfrm>
                <a:off x="4404855" y="4889034"/>
                <a:ext cx="513856" cy="46815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6" name="Gruppieren 25"/>
          <p:cNvGrpSpPr/>
          <p:nvPr/>
        </p:nvGrpSpPr>
        <p:grpSpPr>
          <a:xfrm>
            <a:off x="3378005" y="5373220"/>
            <a:ext cx="4895228" cy="648068"/>
            <a:chOff x="4804276" y="6143019"/>
            <a:chExt cx="4569072" cy="691273"/>
          </a:xfrm>
        </p:grpSpPr>
        <p:sp>
          <p:nvSpPr>
            <p:cNvPr id="27" name="Abgerundetes Rechteck 26"/>
            <p:cNvSpPr/>
            <p:nvPr/>
          </p:nvSpPr>
          <p:spPr bwMode="auto">
            <a:xfrm>
              <a:off x="4804276" y="6213884"/>
              <a:ext cx="4569072" cy="575854"/>
            </a:xfrm>
            <a:prstGeom prst="roundRect">
              <a:avLst>
                <a:gd name="adj" fmla="val 13634"/>
              </a:avLst>
            </a:prstGeom>
            <a:solidFill>
              <a:schemeClr val="bg2">
                <a:lumMod val="50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25021" indent="-225021" algn="l">
                <a:lnSpc>
                  <a:spcPct val="100000"/>
                </a:lnSpc>
                <a:spcBef>
                  <a:spcPts val="472"/>
                </a:spcBef>
                <a:buClr>
                  <a:schemeClr val="bg1"/>
                </a:buClr>
                <a:buFont typeface="Wingdings" panose="05000000000000000000" pitchFamily="2" charset="2"/>
                <a:buChar char="n"/>
              </a:pPr>
              <a:r>
                <a:rPr lang="de-DE" dirty="0" smtClean="0">
                  <a:solidFill>
                    <a:schemeClr val="bg1"/>
                  </a:solidFill>
                </a:rPr>
                <a:t>Offene </a:t>
              </a:r>
              <a:r>
                <a:rPr lang="de-DE" dirty="0">
                  <a:solidFill>
                    <a:schemeClr val="bg1"/>
                  </a:solidFill>
                </a:rPr>
                <a:t>Posten selbst </a:t>
              </a:r>
              <a:r>
                <a:rPr lang="de-DE" dirty="0" smtClean="0">
                  <a:solidFill>
                    <a:schemeClr val="bg1"/>
                  </a:solidFill>
                </a:rPr>
                <a:t>nachhalten</a:t>
              </a:r>
              <a:endParaRPr lang="de-DE" dirty="0">
                <a:solidFill>
                  <a:schemeClr val="bg1"/>
                </a:solidFill>
              </a:endParaRPr>
            </a:p>
          </p:txBody>
        </p:sp>
        <p:grpSp>
          <p:nvGrpSpPr>
            <p:cNvPr id="28" name="Gruppieren 27"/>
            <p:cNvGrpSpPr>
              <a:grpSpLocks noChangeAspect="1"/>
            </p:cNvGrpSpPr>
            <p:nvPr/>
          </p:nvGrpSpPr>
          <p:grpSpPr>
            <a:xfrm>
              <a:off x="8629720" y="6143019"/>
              <a:ext cx="731118" cy="691273"/>
              <a:chOff x="8814016" y="5844913"/>
              <a:chExt cx="607759" cy="574637"/>
            </a:xfrm>
          </p:grpSpPr>
          <p:pic>
            <p:nvPicPr>
              <p:cNvPr id="29" name="Picture 17"/>
              <p:cNvPicPr>
                <a:picLocks noChangeAspect="1" noChangeArrowheads="1"/>
              </p:cNvPicPr>
              <p:nvPr/>
            </p:nvPicPr>
            <p:blipFill>
              <a:blip r:embed="rId6" cstate="print">
                <a:grayscl/>
                <a:extLst>
                  <a:ext uri="{28A0092B-C50C-407E-A947-70E740481C1C}">
                    <a14:useLocalDpi xmlns:a14="http://schemas.microsoft.com/office/drawing/2010/main" val="0"/>
                  </a:ext>
                </a:extLst>
              </a:blip>
              <a:stretch>
                <a:fillRect/>
              </a:stretch>
            </p:blipFill>
            <p:spPr bwMode="auto">
              <a:xfrm>
                <a:off x="8985765" y="5951175"/>
                <a:ext cx="436010" cy="468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7"/>
              <p:cNvPicPr>
                <a:picLocks noChangeAspect="1" noChangeArrowheads="1"/>
              </p:cNvPicPr>
              <p:nvPr/>
            </p:nvPicPr>
            <p:blipFill>
              <a:blip r:embed="rId7" cstate="print">
                <a:grayscl/>
                <a:extLst>
                  <a:ext uri="{28A0092B-C50C-407E-A947-70E740481C1C}">
                    <a14:useLocalDpi xmlns:a14="http://schemas.microsoft.com/office/drawing/2010/main" val="0"/>
                  </a:ext>
                </a:extLst>
              </a:blip>
              <a:stretch>
                <a:fillRect/>
              </a:stretch>
            </p:blipFill>
            <p:spPr bwMode="auto">
              <a:xfrm>
                <a:off x="8814016" y="5844913"/>
                <a:ext cx="428184" cy="45996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1" name="Gruppieren 30"/>
          <p:cNvGrpSpPr/>
          <p:nvPr/>
        </p:nvGrpSpPr>
        <p:grpSpPr>
          <a:xfrm>
            <a:off x="3382120" y="3249177"/>
            <a:ext cx="4895229" cy="539863"/>
            <a:chOff x="4810125" y="3549588"/>
            <a:chExt cx="4569072" cy="575854"/>
          </a:xfrm>
        </p:grpSpPr>
        <p:sp>
          <p:nvSpPr>
            <p:cNvPr id="32" name="Abgerundetes Rechteck 31"/>
            <p:cNvSpPr/>
            <p:nvPr/>
          </p:nvSpPr>
          <p:spPr bwMode="auto">
            <a:xfrm>
              <a:off x="4810125" y="3549588"/>
              <a:ext cx="4569072" cy="575854"/>
            </a:xfrm>
            <a:prstGeom prst="roundRect">
              <a:avLst>
                <a:gd name="adj" fmla="val 13634"/>
              </a:avLst>
            </a:prstGeom>
            <a:solidFill>
              <a:schemeClr val="bg2">
                <a:lumMod val="50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25021" indent="-225021" algn="l">
                <a:lnSpc>
                  <a:spcPct val="100000"/>
                </a:lnSpc>
                <a:spcBef>
                  <a:spcPts val="472"/>
                </a:spcBef>
                <a:buClr>
                  <a:schemeClr val="bg1"/>
                </a:buClr>
                <a:buFont typeface="Wingdings" panose="05000000000000000000" pitchFamily="2" charset="2"/>
                <a:buChar char="n"/>
              </a:pPr>
              <a:r>
                <a:rPr lang="de-DE" dirty="0" smtClean="0">
                  <a:solidFill>
                    <a:schemeClr val="bg1"/>
                  </a:solidFill>
                </a:rPr>
                <a:t>Belege </a:t>
              </a:r>
              <a:r>
                <a:rPr lang="de-DE" dirty="0">
                  <a:solidFill>
                    <a:schemeClr val="bg1"/>
                  </a:solidFill>
                </a:rPr>
                <a:t>außer Haus </a:t>
              </a:r>
              <a:r>
                <a:rPr lang="de-DE" dirty="0" smtClean="0">
                  <a:solidFill>
                    <a:schemeClr val="bg1"/>
                  </a:solidFill>
                </a:rPr>
                <a:t>geben</a:t>
              </a:r>
              <a:endParaRPr lang="de-DE" dirty="0">
                <a:solidFill>
                  <a:schemeClr val="bg1"/>
                </a:solidFill>
              </a:endParaRPr>
            </a:p>
          </p:txBody>
        </p:sp>
        <p:pic>
          <p:nvPicPr>
            <p:cNvPr id="33" name="Grafik 32"/>
            <p:cNvPicPr>
              <a:picLocks noChangeAspect="1"/>
            </p:cNvPicPr>
            <p:nvPr/>
          </p:nvPicPr>
          <p:blipFill rotWithShape="1">
            <a:blip r:embed="rId8" cstate="print">
              <a:grayscl/>
              <a:extLst>
                <a:ext uri="{28A0092B-C50C-407E-A947-70E740481C1C}">
                  <a14:useLocalDpi xmlns:a14="http://schemas.microsoft.com/office/drawing/2010/main" val="0"/>
                </a:ext>
              </a:extLst>
            </a:blip>
            <a:srcRect l="20636" t="27329" r="16910" b="32644"/>
            <a:stretch/>
          </p:blipFill>
          <p:spPr>
            <a:xfrm rot="21174504">
              <a:off x="8614237" y="3664746"/>
              <a:ext cx="649788" cy="416451"/>
            </a:xfrm>
            <a:prstGeom prst="rect">
              <a:avLst/>
            </a:prstGeom>
          </p:spPr>
        </p:pic>
      </p:grpSp>
      <p:cxnSp>
        <p:nvCxnSpPr>
          <p:cNvPr id="34" name="Gerade Verbindung mit Pfeil 33"/>
          <p:cNvCxnSpPr/>
          <p:nvPr/>
        </p:nvCxnSpPr>
        <p:spPr bwMode="auto">
          <a:xfrm flipH="1">
            <a:off x="566316" y="6165304"/>
            <a:ext cx="7325179" cy="0"/>
          </a:xfrm>
          <a:prstGeom prst="straightConnector1">
            <a:avLst/>
          </a:prstGeom>
          <a:solidFill>
            <a:schemeClr val="accent1"/>
          </a:solidFill>
          <a:ln w="34925" cap="flat" cmpd="sng" algn="ctr">
            <a:solidFill>
              <a:schemeClr val="bg2">
                <a:lumMod val="50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5" name="Picture 49" descr="C:\Program Files (x86)\Microsoft Office\MEDIA\CAGCAT10\j0234131.wmf"/>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8014121" y="6021288"/>
            <a:ext cx="492338" cy="5451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p:cNvPicPr>
            <a:picLocks noChangeAspect="1" noChangeArrowheads="1"/>
          </p:cNvPicPr>
          <p:nvPr/>
        </p:nvPicPr>
        <p:blipFill>
          <a:blip r:embed="rId10" cstate="print">
            <a:grayscl/>
            <a:extLst>
              <a:ext uri="{28A0092B-C50C-407E-A947-70E740481C1C}">
                <a14:useLocalDpi xmlns:a14="http://schemas.microsoft.com/office/drawing/2010/main" val="0"/>
              </a:ext>
            </a:extLst>
          </a:blip>
          <a:stretch>
            <a:fillRect/>
          </a:stretch>
        </p:blipFill>
        <p:spPr bwMode="auto">
          <a:xfrm>
            <a:off x="7571682" y="2268465"/>
            <a:ext cx="588867" cy="632582"/>
          </a:xfrm>
          <a:prstGeom prst="rect">
            <a:avLst/>
          </a:prstGeom>
          <a:noFill/>
        </p:spPr>
      </p:pic>
      <p:pic>
        <p:nvPicPr>
          <p:cNvPr id="37" name="Picture 8" descr="\\bk.datev.de\DFS\Service\BM\Bildpool_Praesentationen\Piktogramme\Nutzung_intern-und-extern\3D-Stil\Ordner_alt_F_v2.p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14623" t="23870" r="15551" b="7838"/>
          <a:stretch/>
        </p:blipFill>
        <p:spPr bwMode="auto">
          <a:xfrm>
            <a:off x="7522700" y="2535893"/>
            <a:ext cx="737590" cy="721386"/>
          </a:xfrm>
          <a:prstGeom prst="rect">
            <a:avLst/>
          </a:prstGeom>
          <a:noFill/>
          <a:extLst>
            <a:ext uri="{909E8E84-426E-40dd-AFC4-6F175D3DCCD1}">
              <a14:hiddenFill xmlns:a14="http://schemas.microsoft.com/office/drawing/2010/main">
                <a:solidFill>
                  <a:srgbClr val="FFFFFF"/>
                </a:solidFill>
              </a14:hiddenFill>
            </a:ext>
          </a:extLst>
        </p:spPr>
      </p:pic>
      <p:sp>
        <p:nvSpPr>
          <p:cNvPr id="39" name="Abgerundetes Rechteck 38"/>
          <p:cNvSpPr/>
          <p:nvPr/>
        </p:nvSpPr>
        <p:spPr bwMode="auto">
          <a:xfrm>
            <a:off x="3389251" y="4719575"/>
            <a:ext cx="4895228" cy="539863"/>
          </a:xfrm>
          <a:prstGeom prst="roundRect">
            <a:avLst>
              <a:gd name="adj" fmla="val 13634"/>
            </a:avLst>
          </a:prstGeom>
          <a:solidFill>
            <a:schemeClr val="bg2">
              <a:lumMod val="50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25021" indent="-225021" algn="l">
              <a:lnSpc>
                <a:spcPct val="100000"/>
              </a:lnSpc>
              <a:spcBef>
                <a:spcPts val="472"/>
              </a:spcBef>
              <a:buClr>
                <a:schemeClr val="bg1"/>
              </a:buClr>
              <a:buFont typeface="Wingdings" panose="05000000000000000000" pitchFamily="2" charset="2"/>
              <a:buChar char="n"/>
            </a:pPr>
            <a:r>
              <a:rPr lang="de-DE" dirty="0" smtClean="0">
                <a:solidFill>
                  <a:schemeClr val="bg1"/>
                </a:solidFill>
              </a:rPr>
              <a:t>Rechnungen zahlen</a:t>
            </a:r>
            <a:endParaRPr lang="de-DE" dirty="0">
              <a:solidFill>
                <a:schemeClr val="bg1"/>
              </a:solidFill>
            </a:endParaRPr>
          </a:p>
        </p:txBody>
      </p:sp>
      <p:cxnSp>
        <p:nvCxnSpPr>
          <p:cNvPr id="43" name="Gerade Verbindung mit Pfeil 42"/>
          <p:cNvCxnSpPr>
            <a:stCxn id="8" idx="3"/>
            <a:endCxn id="39" idx="1"/>
          </p:cNvCxnSpPr>
          <p:nvPr/>
        </p:nvCxnSpPr>
        <p:spPr bwMode="auto">
          <a:xfrm>
            <a:off x="1427325" y="3791230"/>
            <a:ext cx="1961926" cy="1198274"/>
          </a:xfrm>
          <a:prstGeom prst="straightConnector1">
            <a:avLst/>
          </a:prstGeom>
          <a:solidFill>
            <a:schemeClr val="accent1"/>
          </a:solidFill>
          <a:ln w="38100" cap="flat" cmpd="sng" algn="ctr">
            <a:solidFill>
              <a:srgbClr val="FFC000"/>
            </a:solidFill>
            <a:prstDash val="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5" name="Picture 9" descr="\\vmware-host\Shared Folders\Schreibtisch\Icons_v1b_Final_ppt\Geld_r.png"/>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62661">
            <a:off x="7487558" y="4631605"/>
            <a:ext cx="589909" cy="76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769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Arbeitsabläufe vereinfachen</a:t>
            </a:r>
            <a:endParaRPr lang="de-DE" dirty="0"/>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5</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cxnSp>
        <p:nvCxnSpPr>
          <p:cNvPr id="6" name="Gerade Verbindung mit Pfeil 5"/>
          <p:cNvCxnSpPr/>
          <p:nvPr/>
        </p:nvCxnSpPr>
        <p:spPr bwMode="auto">
          <a:xfrm>
            <a:off x="6361828" y="2852936"/>
            <a:ext cx="1594548" cy="0"/>
          </a:xfrm>
          <a:prstGeom prst="straightConnector1">
            <a:avLst/>
          </a:prstGeom>
          <a:solidFill>
            <a:schemeClr val="accent1"/>
          </a:solidFill>
          <a:ln w="3492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uppieren 6"/>
          <p:cNvGrpSpPr>
            <a:grpSpLocks noChangeAspect="1"/>
          </p:cNvGrpSpPr>
          <p:nvPr/>
        </p:nvGrpSpPr>
        <p:grpSpPr>
          <a:xfrm>
            <a:off x="6821756" y="2522432"/>
            <a:ext cx="918596" cy="728747"/>
            <a:chOff x="9639159" y="2757500"/>
            <a:chExt cx="1066887" cy="846390"/>
          </a:xfrm>
        </p:grpSpPr>
        <p:pic>
          <p:nvPicPr>
            <p:cNvPr id="8" name="Picture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639159" y="2757500"/>
              <a:ext cx="711258" cy="64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994788" y="2955890"/>
              <a:ext cx="711258" cy="648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Gerade Verbindung mit Pfeil 9"/>
          <p:cNvCxnSpPr>
            <a:stCxn id="27" idx="6"/>
          </p:cNvCxnSpPr>
          <p:nvPr/>
        </p:nvCxnSpPr>
        <p:spPr bwMode="auto">
          <a:xfrm>
            <a:off x="1961812" y="2814325"/>
            <a:ext cx="2110372" cy="0"/>
          </a:xfrm>
          <a:prstGeom prst="straightConnector1">
            <a:avLst/>
          </a:prstGeom>
          <a:solidFill>
            <a:schemeClr val="accent1"/>
          </a:solidFill>
          <a:ln w="349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Gruppieren 10"/>
          <p:cNvGrpSpPr/>
          <p:nvPr/>
        </p:nvGrpSpPr>
        <p:grpSpPr>
          <a:xfrm>
            <a:off x="1835696" y="2257954"/>
            <a:ext cx="919603" cy="1028169"/>
            <a:chOff x="1749872" y="1902519"/>
            <a:chExt cx="1447199" cy="1538635"/>
          </a:xfrm>
        </p:grpSpPr>
        <p:pic>
          <p:nvPicPr>
            <p:cNvPr id="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49872" y="1902519"/>
              <a:ext cx="1055191" cy="1133524"/>
            </a:xfrm>
            <a:prstGeom prst="rect">
              <a:avLst/>
            </a:prstGeom>
            <a:noFill/>
          </p:spPr>
        </p:pic>
        <p:pic>
          <p:nvPicPr>
            <p:cNvPr id="13"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45876" y="2105075"/>
              <a:ext cx="1055191" cy="1133524"/>
            </a:xfrm>
            <a:prstGeom prst="rect">
              <a:avLst/>
            </a:prstGeom>
            <a:noFill/>
          </p:spPr>
        </p:pic>
        <p:pic>
          <p:nvPicPr>
            <p:cNvPr id="1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41880" y="2307630"/>
              <a:ext cx="1055191" cy="1133524"/>
            </a:xfrm>
            <a:prstGeom prst="rect">
              <a:avLst/>
            </a:prstGeom>
            <a:noFill/>
          </p:spPr>
        </p:pic>
      </p:grpSp>
      <p:pic>
        <p:nvPicPr>
          <p:cNvPr id="1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29373" y="2540344"/>
            <a:ext cx="1542811" cy="753183"/>
          </a:xfrm>
          <a:prstGeom prst="rect">
            <a:avLst/>
          </a:prstGeom>
          <a:noFill/>
        </p:spPr>
      </p:pic>
      <p:sp>
        <p:nvSpPr>
          <p:cNvPr id="16" name="Abgerundetes Rechteck 15"/>
          <p:cNvSpPr/>
          <p:nvPr/>
        </p:nvSpPr>
        <p:spPr bwMode="auto">
          <a:xfrm>
            <a:off x="3874084" y="3861048"/>
            <a:ext cx="2714140" cy="1082216"/>
          </a:xfrm>
          <a:prstGeom prst="roundRect">
            <a:avLst/>
          </a:prstGeom>
          <a:solidFill>
            <a:schemeClr val="accent2">
              <a:lumMod val="75000"/>
            </a:schemeClr>
          </a:solidFill>
          <a:effectLst>
            <a:outerShdw blurRad="50800" dist="38100" dir="2700000" algn="tl" rotWithShape="0">
              <a:prstClr val="black">
                <a:alpha val="40000"/>
              </a:prstClr>
            </a:outerShdw>
          </a:effectLst>
          <a:extLst/>
        </p:spPr>
        <p:txBody>
          <a:bodyPr wrap="square" rtlCol="0" anchor="ctr" anchorCtr="0">
            <a:noAutofit/>
          </a:bodyPr>
          <a:lstStyle/>
          <a:p>
            <a:pPr>
              <a:lnSpc>
                <a:spcPct val="100000"/>
              </a:lnSpc>
              <a:spcBef>
                <a:spcPts val="1080"/>
              </a:spcBef>
            </a:pPr>
            <a:r>
              <a:rPr lang="de-DE" sz="1600" dirty="0" smtClean="0"/>
              <a:t>alle Arbeiten rund um die Buchführung in einem System erledigen</a:t>
            </a:r>
            <a:endParaRPr lang="de-DE" sz="1600" dirty="0"/>
          </a:p>
        </p:txBody>
      </p:sp>
      <p:grpSp>
        <p:nvGrpSpPr>
          <p:cNvPr id="17" name="Gruppieren 16"/>
          <p:cNvGrpSpPr/>
          <p:nvPr/>
        </p:nvGrpSpPr>
        <p:grpSpPr>
          <a:xfrm>
            <a:off x="4067944" y="2254286"/>
            <a:ext cx="2293884" cy="1615282"/>
            <a:chOff x="5327722" y="2674606"/>
            <a:chExt cx="3548851" cy="2715212"/>
          </a:xfrm>
        </p:grpSpPr>
        <p:sp>
          <p:nvSpPr>
            <p:cNvPr id="18" name="Abgerundetes Rechteck 17"/>
            <p:cNvSpPr/>
            <p:nvPr/>
          </p:nvSpPr>
          <p:spPr bwMode="auto">
            <a:xfrm>
              <a:off x="5327722" y="2674606"/>
              <a:ext cx="3437451" cy="2231578"/>
            </a:xfrm>
            <a:prstGeom prst="roundRect">
              <a:avLst>
                <a:gd name="adj" fmla="val 10164"/>
              </a:avLst>
            </a:prstGeom>
            <a:solidFill>
              <a:schemeClr val="accent1"/>
            </a:solidFill>
            <a:effectLst>
              <a:outerShdw blurRad="50800" dist="38100" dir="2700000" algn="tl" rotWithShape="0">
                <a:prstClr val="black">
                  <a:alpha val="40000"/>
                </a:prstClr>
              </a:outerShdw>
            </a:effectLst>
            <a:extLst/>
          </p:spPr>
          <p:txBody>
            <a:bodyPr wrap="square" rtlCol="0" anchor="t" anchorCtr="0">
              <a:noAutofit/>
            </a:bodyPr>
            <a:lstStyle/>
            <a:p>
              <a:pPr algn="l">
                <a:lnSpc>
                  <a:spcPct val="100000"/>
                </a:lnSpc>
                <a:spcBef>
                  <a:spcPts val="600"/>
                </a:spcBef>
                <a:buClr>
                  <a:schemeClr val="bg1"/>
                </a:buClr>
              </a:pPr>
              <a:r>
                <a:rPr lang="de-DE" dirty="0"/>
                <a:t>DATEV </a:t>
              </a:r>
              <a:br>
                <a:rPr lang="de-DE" dirty="0"/>
              </a:br>
              <a:r>
                <a:rPr lang="de-DE" dirty="0" smtClean="0"/>
                <a:t>Unternehmen </a:t>
              </a:r>
              <a:r>
                <a:rPr lang="de-DE" dirty="0"/>
                <a:t/>
              </a:r>
              <a:br>
                <a:rPr lang="de-DE" dirty="0"/>
              </a:br>
              <a:r>
                <a:rPr lang="de-DE" dirty="0" smtClean="0"/>
                <a:t>online </a:t>
              </a:r>
              <a:endParaRPr lang="de-DE" dirty="0"/>
            </a:p>
          </p:txBody>
        </p:sp>
        <p:pic>
          <p:nvPicPr>
            <p:cNvPr id="1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21" b="5790"/>
            <a:stretch/>
          </p:blipFill>
          <p:spPr bwMode="auto">
            <a:xfrm>
              <a:off x="7931337" y="2757558"/>
              <a:ext cx="778839" cy="756526"/>
            </a:xfrm>
            <a:prstGeom prst="roundRect">
              <a:avLst>
                <a:gd name="adj" fmla="val 8594"/>
              </a:avLst>
            </a:prstGeom>
            <a:solidFill>
              <a:srgbClr val="FFFFFF">
                <a:shade val="85000"/>
              </a:srgbClr>
            </a:solidFill>
            <a:ln>
              <a:noFill/>
            </a:ln>
            <a:effectLst>
              <a:outerShdw dist="35921" dir="2700000" algn="ctr" rotWithShape="0">
                <a:schemeClr val="bg2"/>
              </a:outerShdw>
            </a:effectLst>
            <a:extLst/>
          </p:spPr>
        </p:pic>
        <p:grpSp>
          <p:nvGrpSpPr>
            <p:cNvPr id="20" name="Gruppieren 19"/>
            <p:cNvGrpSpPr/>
            <p:nvPr/>
          </p:nvGrpSpPr>
          <p:grpSpPr>
            <a:xfrm>
              <a:off x="7778587" y="3978601"/>
              <a:ext cx="1097986" cy="927587"/>
              <a:chOff x="5188811" y="4761790"/>
              <a:chExt cx="883217" cy="719915"/>
            </a:xfrm>
          </p:grpSpPr>
          <p:pic>
            <p:nvPicPr>
              <p:cNvPr id="23"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88811" y="4833704"/>
                <a:ext cx="711259" cy="64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60771" y="4761790"/>
                <a:ext cx="711257" cy="64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Grafik 20"/>
            <p:cNvPicPr>
              <a:picLocks noChangeAspect="1"/>
            </p:cNvPicPr>
            <p:nvPr/>
          </p:nvPicPr>
          <p:blipFill rotWithShape="1">
            <a:blip r:embed="rId7" cstate="print">
              <a:extLst>
                <a:ext uri="{28A0092B-C50C-407E-A947-70E740481C1C}">
                  <a14:useLocalDpi xmlns:a14="http://schemas.microsoft.com/office/drawing/2010/main" val="0"/>
                </a:ext>
              </a:extLst>
            </a:blip>
            <a:srcRect l="4178" t="23377" r="11536"/>
            <a:stretch/>
          </p:blipFill>
          <p:spPr>
            <a:xfrm>
              <a:off x="6274468" y="3949659"/>
              <a:ext cx="1584177" cy="1440159"/>
            </a:xfrm>
            <a:prstGeom prst="rect">
              <a:avLst/>
            </a:prstGeom>
          </p:spPr>
        </p:pic>
      </p:grpSp>
      <p:sp>
        <p:nvSpPr>
          <p:cNvPr id="25" name="Abgerundetes Rechteck 24"/>
          <p:cNvSpPr/>
          <p:nvPr/>
        </p:nvSpPr>
        <p:spPr bwMode="auto">
          <a:xfrm>
            <a:off x="3874084" y="5157192"/>
            <a:ext cx="2714140" cy="1080120"/>
          </a:xfrm>
          <a:prstGeom prst="roundRect">
            <a:avLst/>
          </a:prstGeom>
          <a:solidFill>
            <a:schemeClr val="accent2">
              <a:lumMod val="75000"/>
            </a:schemeClr>
          </a:solidFill>
          <a:effectLst>
            <a:outerShdw blurRad="50800" dist="38100" dir="2700000" algn="tl" rotWithShape="0">
              <a:prstClr val="black">
                <a:alpha val="40000"/>
              </a:prstClr>
            </a:outerShdw>
          </a:effectLst>
          <a:extLst/>
        </p:spPr>
        <p:txBody>
          <a:bodyPr wrap="square" rtlCol="0" anchor="ctr" anchorCtr="0">
            <a:noAutofit/>
          </a:bodyPr>
          <a:lstStyle/>
          <a:p>
            <a:pPr>
              <a:lnSpc>
                <a:spcPct val="100000"/>
              </a:lnSpc>
              <a:spcBef>
                <a:spcPts val="1080"/>
              </a:spcBef>
            </a:pPr>
            <a:r>
              <a:rPr lang="de-DE" sz="1600" dirty="0" smtClean="0"/>
              <a:t>erforderliche Unterlagen stehen der Kanzlei direkt </a:t>
            </a:r>
            <a:r>
              <a:rPr lang="de-DE" sz="1600" dirty="0"/>
              <a:t>zur </a:t>
            </a:r>
            <a:r>
              <a:rPr lang="de-DE" sz="1600" dirty="0" smtClean="0"/>
              <a:t>Verfügung</a:t>
            </a:r>
            <a:endParaRPr lang="de-DE" sz="1600" dirty="0"/>
          </a:p>
        </p:txBody>
      </p:sp>
      <p:sp>
        <p:nvSpPr>
          <p:cNvPr id="26" name="Textfeld 25"/>
          <p:cNvSpPr txBox="1"/>
          <p:nvPr/>
        </p:nvSpPr>
        <p:spPr>
          <a:xfrm>
            <a:off x="7856678" y="3360445"/>
            <a:ext cx="986813" cy="535531"/>
          </a:xfrm>
          <a:prstGeom prst="rect">
            <a:avLst/>
          </a:prstGeom>
          <a:noFill/>
        </p:spPr>
        <p:txBody>
          <a:bodyPr wrap="square" rtlCol="0">
            <a:spAutoFit/>
          </a:bodyPr>
          <a:lstStyle/>
          <a:p>
            <a:r>
              <a:rPr lang="de-DE" sz="1600" dirty="0" smtClean="0"/>
              <a:t>Steuer-</a:t>
            </a:r>
          </a:p>
          <a:p>
            <a:r>
              <a:rPr lang="de-DE" sz="1600" dirty="0" smtClean="0"/>
              <a:t>berater</a:t>
            </a:r>
            <a:endParaRPr lang="de-DE" sz="1600" dirty="0"/>
          </a:p>
        </p:txBody>
      </p:sp>
      <p:pic>
        <p:nvPicPr>
          <p:cNvPr id="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51520" y="2244118"/>
            <a:ext cx="1710292" cy="114041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8" descr="T:\INTERACTIVE\_projekte.2012\DATEV_400920\D_39650_35854_Icons_in_PPT\02_KREATION\03_PNGs\Icons_v1a\Steuerberater_r.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000" t="10750" r="6000" b="13250"/>
          <a:stretch/>
        </p:blipFill>
        <p:spPr bwMode="auto">
          <a:xfrm flipH="1">
            <a:off x="7596336" y="2204864"/>
            <a:ext cx="1220005" cy="117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8162"/>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19100"/>
            <a:ext cx="6121375" cy="863600"/>
          </a:xfrm>
        </p:spPr>
        <p:txBody>
          <a:bodyPr/>
          <a:lstStyle/>
          <a:p>
            <a:r>
              <a:rPr lang="de-DE" dirty="0"/>
              <a:t>DATEV Unternehmen online </a:t>
            </a:r>
            <a:r>
              <a:rPr lang="de-DE" dirty="0" smtClean="0"/>
              <a:t>– die Lösung für kaufmännische Unternehmensprozesse </a:t>
            </a:r>
            <a:endParaRPr lang="de-DE" dirty="0"/>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6</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699" y="3027462"/>
            <a:ext cx="2338733" cy="203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bgerundetes Rechteck 6"/>
          <p:cNvSpPr/>
          <p:nvPr/>
        </p:nvSpPr>
        <p:spPr bwMode="auto">
          <a:xfrm>
            <a:off x="107504" y="1988840"/>
            <a:ext cx="3036218" cy="1083759"/>
          </a:xfrm>
          <a:prstGeom prst="roundRect">
            <a:avLst>
              <a:gd name="adj" fmla="val 12084"/>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t" anchorCtr="0" compatLnSpc="1">
            <a:prstTxWarp prst="textNoShape">
              <a:avLst/>
            </a:prstTxWarp>
          </a:bodyPr>
          <a:lstStyle/>
          <a:p>
            <a:pPr algn="l" defTabSz="926889">
              <a:lnSpc>
                <a:spcPct val="100000"/>
              </a:lnSpc>
              <a:spcBef>
                <a:spcPts val="1080"/>
              </a:spcBef>
            </a:pPr>
            <a:r>
              <a:rPr lang="de-DE" sz="1400" dirty="0">
                <a:solidFill>
                  <a:srgbClr val="000000">
                    <a:lumMod val="95000"/>
                    <a:lumOff val="5000"/>
                  </a:srgbClr>
                </a:solidFill>
                <a:ea typeface="Verdana" pitchFamily="34" charset="0"/>
                <a:cs typeface="Verdana" pitchFamily="34" charset="0"/>
              </a:rPr>
              <a:t>Ausgangslage</a:t>
            </a:r>
            <a:r>
              <a:rPr lang="de-DE" sz="1400" dirty="0" smtClean="0">
                <a:solidFill>
                  <a:srgbClr val="000000">
                    <a:lumMod val="95000"/>
                    <a:lumOff val="5000"/>
                  </a:srgbClr>
                </a:solidFill>
                <a:ea typeface="Verdana" pitchFamily="34" charset="0"/>
                <a:cs typeface="Verdana" pitchFamily="34" charset="0"/>
              </a:rPr>
              <a:t>:</a:t>
            </a:r>
            <a:endParaRPr lang="de-DE" sz="1400" dirty="0">
              <a:solidFill>
                <a:srgbClr val="000000">
                  <a:lumMod val="95000"/>
                  <a:lumOff val="5000"/>
                </a:srgbClr>
              </a:solidFill>
              <a:ea typeface="Verdana" pitchFamily="34" charset="0"/>
              <a:cs typeface="Verdana" pitchFamily="34" charset="0"/>
            </a:endParaRPr>
          </a:p>
          <a:p>
            <a:pPr algn="l" defTabSz="926889">
              <a:lnSpc>
                <a:spcPct val="100000"/>
              </a:lnSpc>
              <a:spcBef>
                <a:spcPts val="1080"/>
              </a:spcBef>
            </a:pPr>
            <a:r>
              <a:rPr lang="de-DE" sz="1600" dirty="0">
                <a:solidFill>
                  <a:srgbClr val="000000">
                    <a:lumMod val="95000"/>
                    <a:lumOff val="5000"/>
                  </a:srgbClr>
                </a:solidFill>
                <a:ea typeface="Verdana" pitchFamily="34" charset="0"/>
                <a:cs typeface="Verdana" pitchFamily="34" charset="0"/>
              </a:rPr>
              <a:t>Unternehmer erhält </a:t>
            </a:r>
            <a:r>
              <a:rPr lang="de-DE" sz="1600" dirty="0" smtClean="0">
                <a:solidFill>
                  <a:srgbClr val="000000">
                    <a:lumMod val="95000"/>
                    <a:lumOff val="5000"/>
                  </a:srgbClr>
                </a:solidFill>
                <a:ea typeface="Verdana" pitchFamily="34" charset="0"/>
                <a:cs typeface="Verdana" pitchFamily="34" charset="0"/>
              </a:rPr>
              <a:t>Lieferantenrechnungen</a:t>
            </a:r>
            <a:endParaRPr lang="de-DE" sz="1600" dirty="0">
              <a:solidFill>
                <a:srgbClr val="000000">
                  <a:lumMod val="95000"/>
                  <a:lumOff val="5000"/>
                </a:srgbClr>
              </a:solidFill>
              <a:ea typeface="Verdana" pitchFamily="34" charset="0"/>
              <a:cs typeface="Verdana" pitchFamily="34" charset="0"/>
            </a:endParaRPr>
          </a:p>
        </p:txBody>
      </p:sp>
      <p:grpSp>
        <p:nvGrpSpPr>
          <p:cNvPr id="8" name="Gruppieren 7"/>
          <p:cNvGrpSpPr/>
          <p:nvPr/>
        </p:nvGrpSpPr>
        <p:grpSpPr>
          <a:xfrm>
            <a:off x="5675261" y="4831516"/>
            <a:ext cx="3001194" cy="973747"/>
            <a:chOff x="9193471" y="5087480"/>
            <a:chExt cx="2903333" cy="1145859"/>
          </a:xfrm>
        </p:grpSpPr>
        <p:sp>
          <p:nvSpPr>
            <p:cNvPr id="10" name="AutoShape 21"/>
            <p:cNvSpPr>
              <a:spLocks noChangeArrowheads="1"/>
            </p:cNvSpPr>
            <p:nvPr/>
          </p:nvSpPr>
          <p:spPr bwMode="auto">
            <a:xfrm>
              <a:off x="9193471" y="5087480"/>
              <a:ext cx="2903333" cy="1145859"/>
            </a:xfrm>
            <a:prstGeom prst="roundRect">
              <a:avLst>
                <a:gd name="adj" fmla="val 16667"/>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square" lIns="90000" tIns="46800" rIns="90000" bIns="46800" anchor="t" anchorCtr="0"/>
            <a:lstStyle/>
            <a:p>
              <a:pPr defTabSz="926889">
                <a:lnSpc>
                  <a:spcPct val="100000"/>
                </a:lnSpc>
              </a:pPr>
              <a:endParaRPr lang="de-DE" sz="1600" dirty="0">
                <a:solidFill>
                  <a:srgbClr val="000000">
                    <a:lumMod val="95000"/>
                    <a:lumOff val="5000"/>
                  </a:srgbClr>
                </a:solidFill>
                <a:latin typeface="Verdana" pitchFamily="34" charset="0"/>
                <a:ea typeface="Verdana" pitchFamily="34" charset="0"/>
                <a:cs typeface="Verdana" pitchFamily="34" charset="0"/>
              </a:endParaRPr>
            </a:p>
          </p:txBody>
        </p:sp>
        <p:sp>
          <p:nvSpPr>
            <p:cNvPr id="11" name="AutoShape 8"/>
            <p:cNvSpPr>
              <a:spLocks noChangeArrowheads="1"/>
            </p:cNvSpPr>
            <p:nvPr/>
          </p:nvSpPr>
          <p:spPr bwMode="auto">
            <a:xfrm>
              <a:off x="9261207" y="5216514"/>
              <a:ext cx="2786400" cy="920006"/>
            </a:xfrm>
            <a:prstGeom prst="roundRect">
              <a:avLst>
                <a:gd name="adj" fmla="val 6463"/>
              </a:avLst>
            </a:prstGeom>
            <a:solidFill>
              <a:srgbClr val="DBF3C2"/>
            </a:solidFill>
            <a:ln w="12700">
              <a:noFill/>
              <a:headEnd/>
              <a:tailEnd/>
            </a:ln>
            <a:extLst/>
          </p:spPr>
          <p:style>
            <a:lnRef idx="1">
              <a:schemeClr val="accent2"/>
            </a:lnRef>
            <a:fillRef idx="3">
              <a:schemeClr val="accent2"/>
            </a:fillRef>
            <a:effectRef idx="2">
              <a:schemeClr val="accent2"/>
            </a:effectRef>
            <a:fontRef idx="minor">
              <a:schemeClr val="lt1"/>
            </a:fontRef>
          </p:style>
          <p:txBody>
            <a:bodyPr lIns="89891" tIns="46749" rIns="89891" bIns="46749" anchor="ctr" anchorCtr="1"/>
            <a:lstStyle/>
            <a:p>
              <a:pPr defTabSz="926889">
                <a:lnSpc>
                  <a:spcPct val="100000"/>
                </a:lnSpc>
              </a:pPr>
              <a:r>
                <a:rPr lang="de-DE" sz="1400" dirty="0">
                  <a:solidFill>
                    <a:srgbClr val="000000">
                      <a:lumMod val="95000"/>
                      <a:lumOff val="5000"/>
                    </a:srgbClr>
                  </a:solidFill>
                  <a:latin typeface="Verdana" pitchFamily="34" charset="0"/>
                  <a:ea typeface="Verdana" pitchFamily="34" charset="0"/>
                  <a:cs typeface="Verdana" pitchFamily="34" charset="0"/>
                </a:rPr>
                <a:t>Belege in DATEV Unternehmen online ablegen</a:t>
              </a:r>
            </a:p>
          </p:txBody>
        </p:sp>
      </p:grpSp>
      <p:grpSp>
        <p:nvGrpSpPr>
          <p:cNvPr id="12" name="Gruppieren 11"/>
          <p:cNvGrpSpPr/>
          <p:nvPr/>
        </p:nvGrpSpPr>
        <p:grpSpPr>
          <a:xfrm>
            <a:off x="1993628" y="1998644"/>
            <a:ext cx="4738612" cy="2869792"/>
            <a:chOff x="4300756" y="1624337"/>
            <a:chExt cx="5473240" cy="4362913"/>
          </a:xfrm>
        </p:grpSpPr>
        <p:grpSp>
          <p:nvGrpSpPr>
            <p:cNvPr id="13" name="Gruppieren 12"/>
            <p:cNvGrpSpPr/>
            <p:nvPr/>
          </p:nvGrpSpPr>
          <p:grpSpPr>
            <a:xfrm>
              <a:off x="5199568" y="3579945"/>
              <a:ext cx="3911519" cy="2189459"/>
              <a:chOff x="3020080" y="4839294"/>
              <a:chExt cx="3911519" cy="2189459"/>
            </a:xfrm>
          </p:grpSpPr>
          <p:sp>
            <p:nvSpPr>
              <p:cNvPr id="23" name="Ellipse 72"/>
              <p:cNvSpPr>
                <a:spLocks noChangeArrowheads="1"/>
              </p:cNvSpPr>
              <p:nvPr/>
            </p:nvSpPr>
            <p:spPr bwMode="auto">
              <a:xfrm>
                <a:off x="3020080" y="4839294"/>
                <a:ext cx="3911519" cy="2189459"/>
              </a:xfrm>
              <a:prstGeom prst="ellipse">
                <a:avLst/>
              </a:prstGeom>
              <a:solidFill>
                <a:srgbClr val="808080"/>
              </a:solidFill>
              <a:ln w="38100" algn="ctr">
                <a:solidFill>
                  <a:schemeClr val="folHlink"/>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89997" tIns="46798" rIns="89997" bIns="46798" anchor="ctr"/>
              <a:lstStyle/>
              <a:p>
                <a:pPr defTabSz="1176300"/>
                <a:endParaRPr lang="de-DE" sz="1300" dirty="0">
                  <a:solidFill>
                    <a:schemeClr val="bg1"/>
                  </a:solidFill>
                </a:endParaRPr>
              </a:p>
            </p:txBody>
          </p:sp>
          <p:sp>
            <p:nvSpPr>
              <p:cNvPr id="24" name="Text Box 16"/>
              <p:cNvSpPr txBox="1">
                <a:spLocks noChangeArrowheads="1"/>
              </p:cNvSpPr>
              <p:nvPr/>
            </p:nvSpPr>
            <p:spPr bwMode="auto">
              <a:xfrm>
                <a:off x="3521572" y="5092761"/>
                <a:ext cx="2792413" cy="480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7" tIns="46798" rIns="89997" bIns="46798">
                <a:spAutoFit/>
              </a:bodyPr>
              <a:lstStyle>
                <a:lvl1pPr defTabSz="1177925" eaLnBrk="0" hangingPunct="0">
                  <a:defRPr>
                    <a:solidFill>
                      <a:schemeClr val="tx1"/>
                    </a:solidFill>
                    <a:latin typeface="Verdana" pitchFamily="34" charset="0"/>
                  </a:defRPr>
                </a:lvl1pPr>
                <a:lvl2pPr marL="742950" indent="-285750" defTabSz="1177925" eaLnBrk="0" hangingPunct="0">
                  <a:defRPr>
                    <a:solidFill>
                      <a:schemeClr val="tx1"/>
                    </a:solidFill>
                    <a:latin typeface="Verdana" pitchFamily="34" charset="0"/>
                  </a:defRPr>
                </a:lvl2pPr>
                <a:lvl3pPr marL="1143000" indent="-228600" defTabSz="1177925" eaLnBrk="0" hangingPunct="0">
                  <a:defRPr>
                    <a:solidFill>
                      <a:schemeClr val="tx1"/>
                    </a:solidFill>
                    <a:latin typeface="Verdana" pitchFamily="34" charset="0"/>
                  </a:defRPr>
                </a:lvl3pPr>
                <a:lvl4pPr marL="1600200" indent="-228600" defTabSz="1177925" eaLnBrk="0" hangingPunct="0">
                  <a:defRPr>
                    <a:solidFill>
                      <a:schemeClr val="tx1"/>
                    </a:solidFill>
                    <a:latin typeface="Verdana" pitchFamily="34" charset="0"/>
                  </a:defRPr>
                </a:lvl4pPr>
                <a:lvl5pPr marL="2057400" indent="-228600" defTabSz="1177925" eaLnBrk="0" hangingPunct="0">
                  <a:defRPr>
                    <a:solidFill>
                      <a:schemeClr val="tx1"/>
                    </a:solidFill>
                    <a:latin typeface="Verdana" pitchFamily="34" charset="0"/>
                  </a:defRPr>
                </a:lvl5pPr>
                <a:lvl6pPr marL="2514600" indent="-228600" defTabSz="1177925" eaLnBrk="0" fontAlgn="base" hangingPunct="0">
                  <a:spcBef>
                    <a:spcPct val="0"/>
                  </a:spcBef>
                  <a:spcAft>
                    <a:spcPct val="0"/>
                  </a:spcAft>
                  <a:defRPr>
                    <a:solidFill>
                      <a:schemeClr val="tx1"/>
                    </a:solidFill>
                    <a:latin typeface="Verdana" pitchFamily="34" charset="0"/>
                  </a:defRPr>
                </a:lvl6pPr>
                <a:lvl7pPr marL="2971800" indent="-228600" defTabSz="1177925" eaLnBrk="0" fontAlgn="base" hangingPunct="0">
                  <a:spcBef>
                    <a:spcPct val="0"/>
                  </a:spcBef>
                  <a:spcAft>
                    <a:spcPct val="0"/>
                  </a:spcAft>
                  <a:defRPr>
                    <a:solidFill>
                      <a:schemeClr val="tx1"/>
                    </a:solidFill>
                    <a:latin typeface="Verdana" pitchFamily="34" charset="0"/>
                  </a:defRPr>
                </a:lvl7pPr>
                <a:lvl8pPr marL="3429000" indent="-228600" defTabSz="1177925" eaLnBrk="0" fontAlgn="base" hangingPunct="0">
                  <a:spcBef>
                    <a:spcPct val="0"/>
                  </a:spcBef>
                  <a:spcAft>
                    <a:spcPct val="0"/>
                  </a:spcAft>
                  <a:defRPr>
                    <a:solidFill>
                      <a:schemeClr val="tx1"/>
                    </a:solidFill>
                    <a:latin typeface="Verdana" pitchFamily="34" charset="0"/>
                  </a:defRPr>
                </a:lvl8pPr>
                <a:lvl9pPr marL="3886200" indent="-228600" defTabSz="1177925"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de-DE" sz="1600" dirty="0">
                    <a:solidFill>
                      <a:schemeClr val="bg1"/>
                    </a:solidFill>
                    <a:cs typeface="Arial" charset="0"/>
                  </a:rPr>
                  <a:t>Datensicherheit</a:t>
                </a:r>
              </a:p>
            </p:txBody>
          </p:sp>
          <p:pic>
            <p:nvPicPr>
              <p:cNvPr id="25" name="Picture 2" descr="\\vmware-host\Shared Folders\Schreibtisch\Icons_v1b_Final_ppt\Rechenzentrum_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478" y="5515696"/>
                <a:ext cx="999073" cy="9472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vmware-host\Shared Folders\Schreibtisch\Icons_v1b_Final_ppt\schloss_offen_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940" y="5496240"/>
                <a:ext cx="821102" cy="7688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ieren 13"/>
            <p:cNvGrpSpPr/>
            <p:nvPr/>
          </p:nvGrpSpPr>
          <p:grpSpPr>
            <a:xfrm>
              <a:off x="4300756" y="1624337"/>
              <a:ext cx="5473240" cy="4362913"/>
              <a:chOff x="4300756" y="1624337"/>
              <a:chExt cx="5473240" cy="4362913"/>
            </a:xfrm>
          </p:grpSpPr>
          <p:grpSp>
            <p:nvGrpSpPr>
              <p:cNvPr id="15" name="Gruppieren 14"/>
              <p:cNvGrpSpPr/>
              <p:nvPr/>
            </p:nvGrpSpPr>
            <p:grpSpPr>
              <a:xfrm>
                <a:off x="5013460" y="1624337"/>
                <a:ext cx="4760536" cy="1967159"/>
                <a:chOff x="5013460" y="1624337"/>
                <a:chExt cx="4760536" cy="1967159"/>
              </a:xfrm>
            </p:grpSpPr>
            <p:sp>
              <p:nvSpPr>
                <p:cNvPr id="17" name="AutoShape 21"/>
                <p:cNvSpPr>
                  <a:spLocks noChangeArrowheads="1"/>
                </p:cNvSpPr>
                <p:nvPr/>
              </p:nvSpPr>
              <p:spPr bwMode="auto">
                <a:xfrm>
                  <a:off x="6613482" y="1800686"/>
                  <a:ext cx="2903332" cy="1233893"/>
                </a:xfrm>
                <a:prstGeom prst="roundRect">
                  <a:avLst>
                    <a:gd name="adj" fmla="val 16667"/>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square" lIns="90000" tIns="46800" rIns="90000" bIns="46800" anchor="t" anchorCtr="0"/>
                <a:lstStyle/>
                <a:p>
                  <a:pPr algn="ctr" defTabSz="926889">
                    <a:lnSpc>
                      <a:spcPct val="100000"/>
                    </a:lnSpc>
                  </a:pPr>
                  <a:endParaRPr lang="de-DE" sz="1600" dirty="0">
                    <a:solidFill>
                      <a:srgbClr val="000000">
                        <a:lumMod val="95000"/>
                        <a:lumOff val="5000"/>
                      </a:srgbClr>
                    </a:solidFill>
                    <a:latin typeface="Verdana" pitchFamily="34" charset="0"/>
                    <a:ea typeface="Verdana" pitchFamily="34" charset="0"/>
                    <a:cs typeface="Verdana" pitchFamily="34" charset="0"/>
                  </a:endParaRPr>
                </a:p>
              </p:txBody>
            </p:sp>
            <p:sp>
              <p:nvSpPr>
                <p:cNvPr id="18" name="AutoShape 8"/>
                <p:cNvSpPr>
                  <a:spLocks noChangeArrowheads="1"/>
                </p:cNvSpPr>
                <p:nvPr/>
              </p:nvSpPr>
              <p:spPr bwMode="auto">
                <a:xfrm>
                  <a:off x="6718309" y="2047324"/>
                  <a:ext cx="2592290" cy="801362"/>
                </a:xfrm>
                <a:prstGeom prst="roundRect">
                  <a:avLst>
                    <a:gd name="adj" fmla="val 6463"/>
                  </a:avLst>
                </a:prstGeom>
                <a:solidFill>
                  <a:srgbClr val="DBF3C2"/>
                </a:solidFill>
                <a:ln w="12700">
                  <a:noFill/>
                  <a:headEnd/>
                  <a:tailEnd/>
                </a:ln>
                <a:extLst/>
              </p:spPr>
              <p:style>
                <a:lnRef idx="1">
                  <a:schemeClr val="accent2"/>
                </a:lnRef>
                <a:fillRef idx="3">
                  <a:schemeClr val="accent2"/>
                </a:fillRef>
                <a:effectRef idx="2">
                  <a:schemeClr val="accent2"/>
                </a:effectRef>
                <a:fontRef idx="minor">
                  <a:schemeClr val="lt1"/>
                </a:fontRef>
              </p:style>
              <p:txBody>
                <a:bodyPr lIns="89891" tIns="46749" rIns="89891" bIns="46749" anchor="ctr" anchorCtr="1"/>
                <a:lstStyle/>
                <a:p>
                  <a:pPr defTabSz="926889">
                    <a:lnSpc>
                      <a:spcPct val="100000"/>
                    </a:lnSpc>
                  </a:pPr>
                  <a:r>
                    <a:rPr lang="de-DE" sz="1600" dirty="0">
                      <a:solidFill>
                        <a:srgbClr val="000000">
                          <a:lumMod val="95000"/>
                          <a:lumOff val="5000"/>
                        </a:srgbClr>
                      </a:solidFill>
                      <a:latin typeface="Verdana" pitchFamily="34" charset="0"/>
                      <a:ea typeface="Verdana" pitchFamily="34" charset="0"/>
                      <a:cs typeface="Verdana" pitchFamily="34" charset="0"/>
                    </a:rPr>
                    <a:t>Digitalisieren</a:t>
                  </a:r>
                </a:p>
              </p:txBody>
            </p:sp>
            <p:pic>
              <p:nvPicPr>
                <p:cNvPr id="19" name="Picture 1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529471" y="1624337"/>
                  <a:ext cx="1402906" cy="719373"/>
                </a:xfrm>
                <a:prstGeom prst="rect">
                  <a:avLst/>
                </a:prstGeom>
                <a:noFill/>
                <a:ln>
                  <a:noFill/>
                </a:ln>
              </p:spPr>
            </p:pic>
            <p:pic>
              <p:nvPicPr>
                <p:cNvPr id="20" name="Picture 1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768630" y="2177061"/>
                  <a:ext cx="1005366" cy="1079998"/>
                </a:xfrm>
                <a:prstGeom prst="rect">
                  <a:avLst/>
                </a:prstGeom>
                <a:noFill/>
              </p:spPr>
            </p:pic>
            <p:sp>
              <p:nvSpPr>
                <p:cNvPr id="21" name="Freihandform 20"/>
                <p:cNvSpPr/>
                <p:nvPr/>
              </p:nvSpPr>
              <p:spPr>
                <a:xfrm>
                  <a:off x="6932376" y="2635370"/>
                  <a:ext cx="981314" cy="956126"/>
                </a:xfrm>
                <a:custGeom>
                  <a:avLst/>
                  <a:gdLst>
                    <a:gd name="connsiteX0" fmla="*/ 0 w 981314"/>
                    <a:gd name="connsiteY0" fmla="*/ 0 h 981314"/>
                    <a:gd name="connsiteX1" fmla="*/ 981314 w 981314"/>
                    <a:gd name="connsiteY1" fmla="*/ 0 h 981314"/>
                    <a:gd name="connsiteX2" fmla="*/ 981314 w 981314"/>
                    <a:gd name="connsiteY2" fmla="*/ 981314 h 981314"/>
                    <a:gd name="connsiteX3" fmla="*/ 0 w 981314"/>
                    <a:gd name="connsiteY3" fmla="*/ 981314 h 981314"/>
                    <a:gd name="connsiteX4" fmla="*/ 0 w 981314"/>
                    <a:gd name="connsiteY4" fmla="*/ 0 h 9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314" h="981314">
                      <a:moveTo>
                        <a:pt x="0" y="0"/>
                      </a:moveTo>
                      <a:lnTo>
                        <a:pt x="981314" y="0"/>
                      </a:lnTo>
                      <a:lnTo>
                        <a:pt x="981314" y="981314"/>
                      </a:lnTo>
                      <a:lnTo>
                        <a:pt x="0" y="98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de-DE" sz="2400" kern="1200" dirty="0"/>
                </a:p>
              </p:txBody>
            </p:sp>
            <p:sp>
              <p:nvSpPr>
                <p:cNvPr id="22" name="Freihandform 21"/>
                <p:cNvSpPr/>
                <p:nvPr/>
              </p:nvSpPr>
              <p:spPr>
                <a:xfrm>
                  <a:off x="5013460" y="2635370"/>
                  <a:ext cx="981314" cy="956126"/>
                </a:xfrm>
                <a:custGeom>
                  <a:avLst/>
                  <a:gdLst>
                    <a:gd name="connsiteX0" fmla="*/ 0 w 981314"/>
                    <a:gd name="connsiteY0" fmla="*/ 0 h 981314"/>
                    <a:gd name="connsiteX1" fmla="*/ 981314 w 981314"/>
                    <a:gd name="connsiteY1" fmla="*/ 0 h 981314"/>
                    <a:gd name="connsiteX2" fmla="*/ 981314 w 981314"/>
                    <a:gd name="connsiteY2" fmla="*/ 981314 h 981314"/>
                    <a:gd name="connsiteX3" fmla="*/ 0 w 981314"/>
                    <a:gd name="connsiteY3" fmla="*/ 981314 h 981314"/>
                    <a:gd name="connsiteX4" fmla="*/ 0 w 981314"/>
                    <a:gd name="connsiteY4" fmla="*/ 0 h 9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314" h="981314">
                      <a:moveTo>
                        <a:pt x="0" y="0"/>
                      </a:moveTo>
                      <a:lnTo>
                        <a:pt x="981314" y="0"/>
                      </a:lnTo>
                      <a:lnTo>
                        <a:pt x="981314" y="981314"/>
                      </a:lnTo>
                      <a:lnTo>
                        <a:pt x="0" y="98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de-DE" sz="2400" kern="1200" dirty="0"/>
                </a:p>
              </p:txBody>
            </p:sp>
          </p:grpSp>
          <p:sp>
            <p:nvSpPr>
              <p:cNvPr id="16" name="Gebogener Pfeil 15"/>
              <p:cNvSpPr/>
              <p:nvPr/>
            </p:nvSpPr>
            <p:spPr>
              <a:xfrm>
                <a:off x="4300756" y="2402429"/>
                <a:ext cx="3679260" cy="3584821"/>
              </a:xfrm>
              <a:prstGeom prst="circularArrow">
                <a:avLst>
                  <a:gd name="adj1" fmla="val 5201"/>
                  <a:gd name="adj2" fmla="val 335970"/>
                  <a:gd name="adj3" fmla="val 16865445"/>
                  <a:gd name="adj4" fmla="val 14874064"/>
                  <a:gd name="adj5" fmla="val 6068"/>
                </a:avLst>
              </a:prstGeom>
              <a:solidFill>
                <a:schemeClr val="bg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sp>
        <p:nvSpPr>
          <p:cNvPr id="27" name="Text Box 16"/>
          <p:cNvSpPr txBox="1">
            <a:spLocks noChangeArrowheads="1"/>
          </p:cNvSpPr>
          <p:nvPr/>
        </p:nvSpPr>
        <p:spPr bwMode="auto">
          <a:xfrm>
            <a:off x="3131840" y="4193011"/>
            <a:ext cx="2792412" cy="316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7" tIns="46798" rIns="89997" bIns="46798">
            <a:spAutoFit/>
          </a:bodyPr>
          <a:lstStyle>
            <a:lvl1pPr defTabSz="1177925" eaLnBrk="0" hangingPunct="0">
              <a:defRPr>
                <a:solidFill>
                  <a:schemeClr val="tx1"/>
                </a:solidFill>
                <a:latin typeface="Verdana" pitchFamily="34" charset="0"/>
              </a:defRPr>
            </a:lvl1pPr>
            <a:lvl2pPr marL="742950" indent="-285750" defTabSz="1177925" eaLnBrk="0" hangingPunct="0">
              <a:defRPr>
                <a:solidFill>
                  <a:schemeClr val="tx1"/>
                </a:solidFill>
                <a:latin typeface="Verdana" pitchFamily="34" charset="0"/>
              </a:defRPr>
            </a:lvl2pPr>
            <a:lvl3pPr marL="1143000" indent="-228600" defTabSz="1177925" eaLnBrk="0" hangingPunct="0">
              <a:defRPr>
                <a:solidFill>
                  <a:schemeClr val="tx1"/>
                </a:solidFill>
                <a:latin typeface="Verdana" pitchFamily="34" charset="0"/>
              </a:defRPr>
            </a:lvl3pPr>
            <a:lvl4pPr marL="1600200" indent="-228600" defTabSz="1177925" eaLnBrk="0" hangingPunct="0">
              <a:defRPr>
                <a:solidFill>
                  <a:schemeClr val="tx1"/>
                </a:solidFill>
                <a:latin typeface="Verdana" pitchFamily="34" charset="0"/>
              </a:defRPr>
            </a:lvl4pPr>
            <a:lvl5pPr marL="2057400" indent="-228600" defTabSz="1177925" eaLnBrk="0" hangingPunct="0">
              <a:defRPr>
                <a:solidFill>
                  <a:schemeClr val="tx1"/>
                </a:solidFill>
                <a:latin typeface="Verdana" pitchFamily="34" charset="0"/>
              </a:defRPr>
            </a:lvl5pPr>
            <a:lvl6pPr marL="2514600" indent="-228600" defTabSz="1177925" eaLnBrk="0" fontAlgn="base" hangingPunct="0">
              <a:spcBef>
                <a:spcPct val="0"/>
              </a:spcBef>
              <a:spcAft>
                <a:spcPct val="0"/>
              </a:spcAft>
              <a:defRPr>
                <a:solidFill>
                  <a:schemeClr val="tx1"/>
                </a:solidFill>
                <a:latin typeface="Verdana" pitchFamily="34" charset="0"/>
              </a:defRPr>
            </a:lvl6pPr>
            <a:lvl7pPr marL="2971800" indent="-228600" defTabSz="1177925" eaLnBrk="0" fontAlgn="base" hangingPunct="0">
              <a:spcBef>
                <a:spcPct val="0"/>
              </a:spcBef>
              <a:spcAft>
                <a:spcPct val="0"/>
              </a:spcAft>
              <a:defRPr>
                <a:solidFill>
                  <a:schemeClr val="tx1"/>
                </a:solidFill>
                <a:latin typeface="Verdana" pitchFamily="34" charset="0"/>
              </a:defRPr>
            </a:lvl7pPr>
            <a:lvl8pPr marL="3429000" indent="-228600" defTabSz="1177925" eaLnBrk="0" fontAlgn="base" hangingPunct="0">
              <a:spcBef>
                <a:spcPct val="0"/>
              </a:spcBef>
              <a:spcAft>
                <a:spcPct val="0"/>
              </a:spcAft>
              <a:defRPr>
                <a:solidFill>
                  <a:schemeClr val="tx1"/>
                </a:solidFill>
                <a:latin typeface="Verdana" pitchFamily="34" charset="0"/>
              </a:defRPr>
            </a:lvl8pPr>
            <a:lvl9pPr marL="3886200" indent="-228600" defTabSz="1177925"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de-DE" sz="1600" dirty="0" smtClean="0">
                <a:solidFill>
                  <a:schemeClr val="bg1"/>
                </a:solidFill>
                <a:cs typeface="Arial" charset="0"/>
              </a:rPr>
              <a:t>DATEV-Rechenzentrum</a:t>
            </a:r>
            <a:endParaRPr lang="de-DE" sz="1600" dirty="0">
              <a:solidFill>
                <a:schemeClr val="bg1"/>
              </a:solidFill>
              <a:cs typeface="Arial" charset="0"/>
            </a:endParaRPr>
          </a:p>
        </p:txBody>
      </p:sp>
      <p:sp>
        <p:nvSpPr>
          <p:cNvPr id="28" name="Gebogener Pfeil 27"/>
          <p:cNvSpPr/>
          <p:nvPr/>
        </p:nvSpPr>
        <p:spPr>
          <a:xfrm rot="2802320">
            <a:off x="3849486" y="3065608"/>
            <a:ext cx="3185423" cy="2357986"/>
          </a:xfrm>
          <a:prstGeom prst="circularArrow">
            <a:avLst>
              <a:gd name="adj1" fmla="val 5201"/>
              <a:gd name="adj2" fmla="val 335970"/>
              <a:gd name="adj3" fmla="val 16865445"/>
              <a:gd name="adj4" fmla="val 14874064"/>
              <a:gd name="adj5" fmla="val 6068"/>
            </a:avLst>
          </a:prstGeom>
          <a:solidFill>
            <a:schemeClr val="bg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13233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588500"/>
            <a:ext cx="8207045" cy="508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a:t>Rechnungen digitalisieren – Überblick behalten</a:t>
            </a:r>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7</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35" t="13101" r="21653" b="21513"/>
          <a:stretch/>
        </p:blipFill>
        <p:spPr bwMode="auto">
          <a:xfrm>
            <a:off x="2842023" y="3501008"/>
            <a:ext cx="5985970" cy="3024336"/>
          </a:xfrm>
          <a:prstGeom prst="rect">
            <a:avLst/>
          </a:prstGeom>
          <a:noFill/>
          <a:ln w="190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bgerundetes Rechteck 9"/>
          <p:cNvSpPr/>
          <p:nvPr/>
        </p:nvSpPr>
        <p:spPr bwMode="auto">
          <a:xfrm>
            <a:off x="395536" y="3890087"/>
            <a:ext cx="2664296" cy="1843169"/>
          </a:xfrm>
          <a:prstGeom prst="roundRect">
            <a:avLst>
              <a:gd name="adj" fmla="val 6570"/>
            </a:avLst>
          </a:prstGeom>
          <a:solidFill>
            <a:schemeClr val="accent2">
              <a:lumMod val="75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85750" indent="-285750" algn="l">
              <a:lnSpc>
                <a:spcPct val="100000"/>
              </a:lnSpc>
              <a:spcBef>
                <a:spcPts val="1080"/>
              </a:spcBef>
              <a:buFont typeface="Wingdings" panose="05000000000000000000" pitchFamily="2" charset="2"/>
              <a:buChar char="§"/>
            </a:pPr>
            <a:r>
              <a:rPr lang="de-DE" sz="1600" dirty="0"/>
              <a:t>Originalbelege </a:t>
            </a:r>
            <a:br>
              <a:rPr lang="de-DE" sz="1600" dirty="0"/>
            </a:br>
            <a:r>
              <a:rPr lang="de-DE" sz="1600" dirty="0"/>
              <a:t>bleiben bei Ihnen </a:t>
            </a:r>
            <a:br>
              <a:rPr lang="de-DE" sz="1600" dirty="0"/>
            </a:br>
            <a:r>
              <a:rPr lang="de-DE" sz="1600" dirty="0"/>
              <a:t>im Unternehmen</a:t>
            </a:r>
          </a:p>
          <a:p>
            <a:pPr marL="285750" indent="-285750" algn="l">
              <a:lnSpc>
                <a:spcPct val="100000"/>
              </a:lnSpc>
              <a:spcBef>
                <a:spcPts val="1080"/>
              </a:spcBef>
              <a:buFont typeface="Wingdings" panose="05000000000000000000" pitchFamily="2" charset="2"/>
              <a:buChar char="§"/>
            </a:pPr>
            <a:r>
              <a:rPr lang="de-DE" sz="1600" dirty="0"/>
              <a:t>weniger Aufwand bei der Suche nach digitalen Belegen</a:t>
            </a:r>
          </a:p>
        </p:txBody>
      </p:sp>
    </p:spTree>
    <p:extLst>
      <p:ext uri="{BB962C8B-B14F-4D97-AF65-F5344CB8AC3E}">
        <p14:creationId xmlns:p14="http://schemas.microsoft.com/office/powerpoint/2010/main" val="3963214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19100"/>
            <a:ext cx="6121375" cy="863600"/>
          </a:xfrm>
        </p:spPr>
        <p:txBody>
          <a:bodyPr/>
          <a:lstStyle/>
          <a:p>
            <a:r>
              <a:rPr lang="de-DE" dirty="0"/>
              <a:t>DATEV Unternehmen online </a:t>
            </a:r>
            <a:r>
              <a:rPr lang="de-DE" dirty="0" smtClean="0"/>
              <a:t>– die Lösung für kaufmännische Unternehmensprozesse </a:t>
            </a:r>
            <a:endParaRPr lang="de-DE" dirty="0"/>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8</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699" y="3027462"/>
            <a:ext cx="2338733" cy="203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bgerundetes Rechteck 6"/>
          <p:cNvSpPr/>
          <p:nvPr/>
        </p:nvSpPr>
        <p:spPr bwMode="auto">
          <a:xfrm>
            <a:off x="107504" y="1988840"/>
            <a:ext cx="3036218" cy="1083759"/>
          </a:xfrm>
          <a:prstGeom prst="roundRect">
            <a:avLst>
              <a:gd name="adj" fmla="val 12084"/>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t" anchorCtr="0" compatLnSpc="1">
            <a:prstTxWarp prst="textNoShape">
              <a:avLst/>
            </a:prstTxWarp>
          </a:bodyPr>
          <a:lstStyle/>
          <a:p>
            <a:pPr algn="l" defTabSz="926889">
              <a:lnSpc>
                <a:spcPct val="100000"/>
              </a:lnSpc>
              <a:spcBef>
                <a:spcPts val="1080"/>
              </a:spcBef>
            </a:pPr>
            <a:r>
              <a:rPr lang="de-DE" sz="1400" dirty="0">
                <a:solidFill>
                  <a:srgbClr val="000000">
                    <a:lumMod val="95000"/>
                    <a:lumOff val="5000"/>
                  </a:srgbClr>
                </a:solidFill>
                <a:ea typeface="Verdana" pitchFamily="34" charset="0"/>
                <a:cs typeface="Verdana" pitchFamily="34" charset="0"/>
              </a:rPr>
              <a:t>Ausgangslage</a:t>
            </a:r>
            <a:r>
              <a:rPr lang="de-DE" sz="1400" dirty="0" smtClean="0">
                <a:solidFill>
                  <a:srgbClr val="000000">
                    <a:lumMod val="95000"/>
                    <a:lumOff val="5000"/>
                  </a:srgbClr>
                </a:solidFill>
                <a:ea typeface="Verdana" pitchFamily="34" charset="0"/>
                <a:cs typeface="Verdana" pitchFamily="34" charset="0"/>
              </a:rPr>
              <a:t>:</a:t>
            </a:r>
            <a:endParaRPr lang="de-DE" sz="1400" dirty="0">
              <a:solidFill>
                <a:srgbClr val="000000">
                  <a:lumMod val="95000"/>
                  <a:lumOff val="5000"/>
                </a:srgbClr>
              </a:solidFill>
              <a:ea typeface="Verdana" pitchFamily="34" charset="0"/>
              <a:cs typeface="Verdana" pitchFamily="34" charset="0"/>
            </a:endParaRPr>
          </a:p>
          <a:p>
            <a:pPr algn="l" defTabSz="926889">
              <a:lnSpc>
                <a:spcPct val="100000"/>
              </a:lnSpc>
              <a:spcBef>
                <a:spcPts val="1080"/>
              </a:spcBef>
            </a:pPr>
            <a:r>
              <a:rPr lang="de-DE" sz="1600" dirty="0">
                <a:solidFill>
                  <a:srgbClr val="000000">
                    <a:lumMod val="95000"/>
                    <a:lumOff val="5000"/>
                  </a:srgbClr>
                </a:solidFill>
                <a:ea typeface="Verdana" pitchFamily="34" charset="0"/>
                <a:cs typeface="Verdana" pitchFamily="34" charset="0"/>
              </a:rPr>
              <a:t>Unternehmer erhält </a:t>
            </a:r>
            <a:r>
              <a:rPr lang="de-DE" sz="1600" dirty="0" smtClean="0">
                <a:solidFill>
                  <a:srgbClr val="000000">
                    <a:lumMod val="95000"/>
                    <a:lumOff val="5000"/>
                  </a:srgbClr>
                </a:solidFill>
                <a:ea typeface="Verdana" pitchFamily="34" charset="0"/>
                <a:cs typeface="Verdana" pitchFamily="34" charset="0"/>
              </a:rPr>
              <a:t>Lieferantenrechnungen</a:t>
            </a:r>
            <a:endParaRPr lang="de-DE" sz="1600" dirty="0">
              <a:solidFill>
                <a:srgbClr val="000000">
                  <a:lumMod val="95000"/>
                  <a:lumOff val="5000"/>
                </a:srgbClr>
              </a:solidFill>
              <a:ea typeface="Verdana" pitchFamily="34" charset="0"/>
              <a:cs typeface="Verdana" pitchFamily="34" charset="0"/>
            </a:endParaRPr>
          </a:p>
        </p:txBody>
      </p:sp>
      <p:grpSp>
        <p:nvGrpSpPr>
          <p:cNvPr id="8" name="Gruppieren 7"/>
          <p:cNvGrpSpPr/>
          <p:nvPr/>
        </p:nvGrpSpPr>
        <p:grpSpPr>
          <a:xfrm>
            <a:off x="5675261" y="4831516"/>
            <a:ext cx="3001194" cy="973747"/>
            <a:chOff x="9193471" y="5087480"/>
            <a:chExt cx="2903333" cy="1145859"/>
          </a:xfrm>
        </p:grpSpPr>
        <p:sp>
          <p:nvSpPr>
            <p:cNvPr id="10" name="AutoShape 21"/>
            <p:cNvSpPr>
              <a:spLocks noChangeArrowheads="1"/>
            </p:cNvSpPr>
            <p:nvPr/>
          </p:nvSpPr>
          <p:spPr bwMode="auto">
            <a:xfrm>
              <a:off x="9193471" y="5087480"/>
              <a:ext cx="2903333" cy="1145859"/>
            </a:xfrm>
            <a:prstGeom prst="roundRect">
              <a:avLst>
                <a:gd name="adj" fmla="val 16667"/>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square" lIns="90000" tIns="46800" rIns="90000" bIns="46800" anchor="t" anchorCtr="0"/>
            <a:lstStyle/>
            <a:p>
              <a:pPr defTabSz="926889">
                <a:lnSpc>
                  <a:spcPct val="100000"/>
                </a:lnSpc>
              </a:pPr>
              <a:endParaRPr lang="de-DE" sz="1600" dirty="0">
                <a:solidFill>
                  <a:srgbClr val="000000">
                    <a:lumMod val="95000"/>
                    <a:lumOff val="5000"/>
                  </a:srgbClr>
                </a:solidFill>
                <a:latin typeface="Verdana" pitchFamily="34" charset="0"/>
                <a:ea typeface="Verdana" pitchFamily="34" charset="0"/>
                <a:cs typeface="Verdana" pitchFamily="34" charset="0"/>
              </a:endParaRPr>
            </a:p>
          </p:txBody>
        </p:sp>
        <p:sp>
          <p:nvSpPr>
            <p:cNvPr id="11" name="AutoShape 8"/>
            <p:cNvSpPr>
              <a:spLocks noChangeArrowheads="1"/>
            </p:cNvSpPr>
            <p:nvPr/>
          </p:nvSpPr>
          <p:spPr bwMode="auto">
            <a:xfrm>
              <a:off x="9261207" y="5216514"/>
              <a:ext cx="2786400" cy="920006"/>
            </a:xfrm>
            <a:prstGeom prst="roundRect">
              <a:avLst>
                <a:gd name="adj" fmla="val 6463"/>
              </a:avLst>
            </a:prstGeom>
            <a:solidFill>
              <a:srgbClr val="DBF3C2"/>
            </a:solidFill>
            <a:ln w="12700">
              <a:noFill/>
              <a:headEnd/>
              <a:tailEnd/>
            </a:ln>
            <a:extLst/>
          </p:spPr>
          <p:style>
            <a:lnRef idx="1">
              <a:schemeClr val="accent2"/>
            </a:lnRef>
            <a:fillRef idx="3">
              <a:schemeClr val="accent2"/>
            </a:fillRef>
            <a:effectRef idx="2">
              <a:schemeClr val="accent2"/>
            </a:effectRef>
            <a:fontRef idx="minor">
              <a:schemeClr val="lt1"/>
            </a:fontRef>
          </p:style>
          <p:txBody>
            <a:bodyPr lIns="89891" tIns="46749" rIns="89891" bIns="46749" anchor="ctr" anchorCtr="1"/>
            <a:lstStyle/>
            <a:p>
              <a:pPr defTabSz="926889">
                <a:lnSpc>
                  <a:spcPct val="100000"/>
                </a:lnSpc>
              </a:pPr>
              <a:r>
                <a:rPr lang="de-DE" sz="1400" dirty="0">
                  <a:solidFill>
                    <a:srgbClr val="000000">
                      <a:lumMod val="95000"/>
                      <a:lumOff val="5000"/>
                    </a:srgbClr>
                  </a:solidFill>
                  <a:latin typeface="Verdana" pitchFamily="34" charset="0"/>
                  <a:ea typeface="Verdana" pitchFamily="34" charset="0"/>
                  <a:cs typeface="Verdana" pitchFamily="34" charset="0"/>
                </a:rPr>
                <a:t>Belege in DATEV Unternehmen online ablegen</a:t>
              </a:r>
            </a:p>
          </p:txBody>
        </p:sp>
      </p:grpSp>
      <p:grpSp>
        <p:nvGrpSpPr>
          <p:cNvPr id="12" name="Gruppieren 11"/>
          <p:cNvGrpSpPr/>
          <p:nvPr/>
        </p:nvGrpSpPr>
        <p:grpSpPr>
          <a:xfrm>
            <a:off x="1993628" y="1998644"/>
            <a:ext cx="4738612" cy="2869792"/>
            <a:chOff x="4300756" y="1624337"/>
            <a:chExt cx="5473240" cy="4362913"/>
          </a:xfrm>
        </p:grpSpPr>
        <p:grpSp>
          <p:nvGrpSpPr>
            <p:cNvPr id="13" name="Gruppieren 12"/>
            <p:cNvGrpSpPr/>
            <p:nvPr/>
          </p:nvGrpSpPr>
          <p:grpSpPr>
            <a:xfrm>
              <a:off x="5199568" y="3579945"/>
              <a:ext cx="3911519" cy="2189459"/>
              <a:chOff x="3020080" y="4839294"/>
              <a:chExt cx="3911519" cy="2189459"/>
            </a:xfrm>
          </p:grpSpPr>
          <p:sp>
            <p:nvSpPr>
              <p:cNvPr id="23" name="Ellipse 72"/>
              <p:cNvSpPr>
                <a:spLocks noChangeArrowheads="1"/>
              </p:cNvSpPr>
              <p:nvPr/>
            </p:nvSpPr>
            <p:spPr bwMode="auto">
              <a:xfrm>
                <a:off x="3020080" y="4839294"/>
                <a:ext cx="3911519" cy="2189459"/>
              </a:xfrm>
              <a:prstGeom prst="ellipse">
                <a:avLst/>
              </a:prstGeom>
              <a:solidFill>
                <a:srgbClr val="808080"/>
              </a:solidFill>
              <a:ln w="38100" algn="ctr">
                <a:solidFill>
                  <a:schemeClr val="folHlink"/>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89997" tIns="46798" rIns="89997" bIns="46798" anchor="ctr"/>
              <a:lstStyle/>
              <a:p>
                <a:pPr defTabSz="1176300"/>
                <a:endParaRPr lang="de-DE" sz="1300" dirty="0">
                  <a:solidFill>
                    <a:schemeClr val="bg1"/>
                  </a:solidFill>
                </a:endParaRPr>
              </a:p>
            </p:txBody>
          </p:sp>
          <p:sp>
            <p:nvSpPr>
              <p:cNvPr id="24" name="Text Box 16"/>
              <p:cNvSpPr txBox="1">
                <a:spLocks noChangeArrowheads="1"/>
              </p:cNvSpPr>
              <p:nvPr/>
            </p:nvSpPr>
            <p:spPr bwMode="auto">
              <a:xfrm>
                <a:off x="3521572" y="5092761"/>
                <a:ext cx="2792413" cy="480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7" tIns="46798" rIns="89997" bIns="46798">
                <a:spAutoFit/>
              </a:bodyPr>
              <a:lstStyle>
                <a:lvl1pPr defTabSz="1177925" eaLnBrk="0" hangingPunct="0">
                  <a:defRPr>
                    <a:solidFill>
                      <a:schemeClr val="tx1"/>
                    </a:solidFill>
                    <a:latin typeface="Verdana" pitchFamily="34" charset="0"/>
                  </a:defRPr>
                </a:lvl1pPr>
                <a:lvl2pPr marL="742950" indent="-285750" defTabSz="1177925" eaLnBrk="0" hangingPunct="0">
                  <a:defRPr>
                    <a:solidFill>
                      <a:schemeClr val="tx1"/>
                    </a:solidFill>
                    <a:latin typeface="Verdana" pitchFamily="34" charset="0"/>
                  </a:defRPr>
                </a:lvl2pPr>
                <a:lvl3pPr marL="1143000" indent="-228600" defTabSz="1177925" eaLnBrk="0" hangingPunct="0">
                  <a:defRPr>
                    <a:solidFill>
                      <a:schemeClr val="tx1"/>
                    </a:solidFill>
                    <a:latin typeface="Verdana" pitchFamily="34" charset="0"/>
                  </a:defRPr>
                </a:lvl3pPr>
                <a:lvl4pPr marL="1600200" indent="-228600" defTabSz="1177925" eaLnBrk="0" hangingPunct="0">
                  <a:defRPr>
                    <a:solidFill>
                      <a:schemeClr val="tx1"/>
                    </a:solidFill>
                    <a:latin typeface="Verdana" pitchFamily="34" charset="0"/>
                  </a:defRPr>
                </a:lvl4pPr>
                <a:lvl5pPr marL="2057400" indent="-228600" defTabSz="1177925" eaLnBrk="0" hangingPunct="0">
                  <a:defRPr>
                    <a:solidFill>
                      <a:schemeClr val="tx1"/>
                    </a:solidFill>
                    <a:latin typeface="Verdana" pitchFamily="34" charset="0"/>
                  </a:defRPr>
                </a:lvl5pPr>
                <a:lvl6pPr marL="2514600" indent="-228600" defTabSz="1177925" eaLnBrk="0" fontAlgn="base" hangingPunct="0">
                  <a:spcBef>
                    <a:spcPct val="0"/>
                  </a:spcBef>
                  <a:spcAft>
                    <a:spcPct val="0"/>
                  </a:spcAft>
                  <a:defRPr>
                    <a:solidFill>
                      <a:schemeClr val="tx1"/>
                    </a:solidFill>
                    <a:latin typeface="Verdana" pitchFamily="34" charset="0"/>
                  </a:defRPr>
                </a:lvl6pPr>
                <a:lvl7pPr marL="2971800" indent="-228600" defTabSz="1177925" eaLnBrk="0" fontAlgn="base" hangingPunct="0">
                  <a:spcBef>
                    <a:spcPct val="0"/>
                  </a:spcBef>
                  <a:spcAft>
                    <a:spcPct val="0"/>
                  </a:spcAft>
                  <a:defRPr>
                    <a:solidFill>
                      <a:schemeClr val="tx1"/>
                    </a:solidFill>
                    <a:latin typeface="Verdana" pitchFamily="34" charset="0"/>
                  </a:defRPr>
                </a:lvl7pPr>
                <a:lvl8pPr marL="3429000" indent="-228600" defTabSz="1177925" eaLnBrk="0" fontAlgn="base" hangingPunct="0">
                  <a:spcBef>
                    <a:spcPct val="0"/>
                  </a:spcBef>
                  <a:spcAft>
                    <a:spcPct val="0"/>
                  </a:spcAft>
                  <a:defRPr>
                    <a:solidFill>
                      <a:schemeClr val="tx1"/>
                    </a:solidFill>
                    <a:latin typeface="Verdana" pitchFamily="34" charset="0"/>
                  </a:defRPr>
                </a:lvl8pPr>
                <a:lvl9pPr marL="3886200" indent="-228600" defTabSz="1177925"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de-DE" sz="1600" dirty="0">
                    <a:solidFill>
                      <a:schemeClr val="bg1"/>
                    </a:solidFill>
                    <a:cs typeface="Arial" charset="0"/>
                  </a:rPr>
                  <a:t>Datensicherheit</a:t>
                </a:r>
              </a:p>
            </p:txBody>
          </p:sp>
          <p:pic>
            <p:nvPicPr>
              <p:cNvPr id="25" name="Picture 2" descr="\\vmware-host\Shared Folders\Schreibtisch\Icons_v1b_Final_ppt\Rechenzentrum_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478" y="5515696"/>
                <a:ext cx="999073" cy="9472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vmware-host\Shared Folders\Schreibtisch\Icons_v1b_Final_ppt\schloss_offen_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940" y="5496240"/>
                <a:ext cx="821102" cy="7688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ieren 13"/>
            <p:cNvGrpSpPr/>
            <p:nvPr/>
          </p:nvGrpSpPr>
          <p:grpSpPr>
            <a:xfrm>
              <a:off x="4300756" y="1624337"/>
              <a:ext cx="5473240" cy="4362913"/>
              <a:chOff x="4300756" y="1624337"/>
              <a:chExt cx="5473240" cy="4362913"/>
            </a:xfrm>
          </p:grpSpPr>
          <p:grpSp>
            <p:nvGrpSpPr>
              <p:cNvPr id="15" name="Gruppieren 14"/>
              <p:cNvGrpSpPr/>
              <p:nvPr/>
            </p:nvGrpSpPr>
            <p:grpSpPr>
              <a:xfrm>
                <a:off x="5013460" y="1624337"/>
                <a:ext cx="4760536" cy="1967159"/>
                <a:chOff x="5013460" y="1624337"/>
                <a:chExt cx="4760536" cy="1967159"/>
              </a:xfrm>
            </p:grpSpPr>
            <p:sp>
              <p:nvSpPr>
                <p:cNvPr id="17" name="AutoShape 21"/>
                <p:cNvSpPr>
                  <a:spLocks noChangeArrowheads="1"/>
                </p:cNvSpPr>
                <p:nvPr/>
              </p:nvSpPr>
              <p:spPr bwMode="auto">
                <a:xfrm>
                  <a:off x="6613482" y="1800686"/>
                  <a:ext cx="2903332" cy="1233893"/>
                </a:xfrm>
                <a:prstGeom prst="roundRect">
                  <a:avLst>
                    <a:gd name="adj" fmla="val 16667"/>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square" lIns="90000" tIns="46800" rIns="90000" bIns="46800" anchor="t" anchorCtr="0"/>
                <a:lstStyle/>
                <a:p>
                  <a:pPr algn="ctr" defTabSz="926889">
                    <a:lnSpc>
                      <a:spcPct val="100000"/>
                    </a:lnSpc>
                  </a:pPr>
                  <a:endParaRPr lang="de-DE" sz="1600" dirty="0">
                    <a:solidFill>
                      <a:srgbClr val="000000">
                        <a:lumMod val="95000"/>
                        <a:lumOff val="5000"/>
                      </a:srgbClr>
                    </a:solidFill>
                    <a:latin typeface="Verdana" pitchFamily="34" charset="0"/>
                    <a:ea typeface="Verdana" pitchFamily="34" charset="0"/>
                    <a:cs typeface="Verdana" pitchFamily="34" charset="0"/>
                  </a:endParaRPr>
                </a:p>
              </p:txBody>
            </p:sp>
            <p:sp>
              <p:nvSpPr>
                <p:cNvPr id="18" name="AutoShape 8"/>
                <p:cNvSpPr>
                  <a:spLocks noChangeArrowheads="1"/>
                </p:cNvSpPr>
                <p:nvPr/>
              </p:nvSpPr>
              <p:spPr bwMode="auto">
                <a:xfrm>
                  <a:off x="6718309" y="2047324"/>
                  <a:ext cx="2592290" cy="801362"/>
                </a:xfrm>
                <a:prstGeom prst="roundRect">
                  <a:avLst>
                    <a:gd name="adj" fmla="val 6463"/>
                  </a:avLst>
                </a:prstGeom>
                <a:solidFill>
                  <a:srgbClr val="DBF3C2"/>
                </a:solidFill>
                <a:ln w="12700">
                  <a:noFill/>
                  <a:headEnd/>
                  <a:tailEnd/>
                </a:ln>
                <a:extLst/>
              </p:spPr>
              <p:style>
                <a:lnRef idx="1">
                  <a:schemeClr val="accent2"/>
                </a:lnRef>
                <a:fillRef idx="3">
                  <a:schemeClr val="accent2"/>
                </a:fillRef>
                <a:effectRef idx="2">
                  <a:schemeClr val="accent2"/>
                </a:effectRef>
                <a:fontRef idx="minor">
                  <a:schemeClr val="lt1"/>
                </a:fontRef>
              </p:style>
              <p:txBody>
                <a:bodyPr lIns="89891" tIns="46749" rIns="89891" bIns="46749" anchor="ctr" anchorCtr="1"/>
                <a:lstStyle/>
                <a:p>
                  <a:pPr defTabSz="926889">
                    <a:lnSpc>
                      <a:spcPct val="100000"/>
                    </a:lnSpc>
                  </a:pPr>
                  <a:r>
                    <a:rPr lang="de-DE" sz="1600" dirty="0">
                      <a:solidFill>
                        <a:srgbClr val="000000">
                          <a:lumMod val="95000"/>
                          <a:lumOff val="5000"/>
                        </a:srgbClr>
                      </a:solidFill>
                      <a:latin typeface="Verdana" pitchFamily="34" charset="0"/>
                      <a:ea typeface="Verdana" pitchFamily="34" charset="0"/>
                      <a:cs typeface="Verdana" pitchFamily="34" charset="0"/>
                    </a:rPr>
                    <a:t>Digitalisieren</a:t>
                  </a:r>
                </a:p>
              </p:txBody>
            </p:sp>
            <p:pic>
              <p:nvPicPr>
                <p:cNvPr id="19" name="Picture 1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529471" y="1624337"/>
                  <a:ext cx="1402906" cy="719373"/>
                </a:xfrm>
                <a:prstGeom prst="rect">
                  <a:avLst/>
                </a:prstGeom>
                <a:noFill/>
                <a:ln>
                  <a:noFill/>
                </a:ln>
              </p:spPr>
            </p:pic>
            <p:pic>
              <p:nvPicPr>
                <p:cNvPr id="20" name="Picture 1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768630" y="2177061"/>
                  <a:ext cx="1005366" cy="1079998"/>
                </a:xfrm>
                <a:prstGeom prst="rect">
                  <a:avLst/>
                </a:prstGeom>
                <a:noFill/>
              </p:spPr>
            </p:pic>
            <p:sp>
              <p:nvSpPr>
                <p:cNvPr id="21" name="Freihandform 20"/>
                <p:cNvSpPr/>
                <p:nvPr/>
              </p:nvSpPr>
              <p:spPr>
                <a:xfrm>
                  <a:off x="6932376" y="2635370"/>
                  <a:ext cx="981314" cy="956126"/>
                </a:xfrm>
                <a:custGeom>
                  <a:avLst/>
                  <a:gdLst>
                    <a:gd name="connsiteX0" fmla="*/ 0 w 981314"/>
                    <a:gd name="connsiteY0" fmla="*/ 0 h 981314"/>
                    <a:gd name="connsiteX1" fmla="*/ 981314 w 981314"/>
                    <a:gd name="connsiteY1" fmla="*/ 0 h 981314"/>
                    <a:gd name="connsiteX2" fmla="*/ 981314 w 981314"/>
                    <a:gd name="connsiteY2" fmla="*/ 981314 h 981314"/>
                    <a:gd name="connsiteX3" fmla="*/ 0 w 981314"/>
                    <a:gd name="connsiteY3" fmla="*/ 981314 h 981314"/>
                    <a:gd name="connsiteX4" fmla="*/ 0 w 981314"/>
                    <a:gd name="connsiteY4" fmla="*/ 0 h 9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314" h="981314">
                      <a:moveTo>
                        <a:pt x="0" y="0"/>
                      </a:moveTo>
                      <a:lnTo>
                        <a:pt x="981314" y="0"/>
                      </a:lnTo>
                      <a:lnTo>
                        <a:pt x="981314" y="981314"/>
                      </a:lnTo>
                      <a:lnTo>
                        <a:pt x="0" y="98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de-DE" sz="2400" kern="1200" dirty="0"/>
                </a:p>
              </p:txBody>
            </p:sp>
            <p:sp>
              <p:nvSpPr>
                <p:cNvPr id="22" name="Freihandform 21"/>
                <p:cNvSpPr/>
                <p:nvPr/>
              </p:nvSpPr>
              <p:spPr>
                <a:xfrm>
                  <a:off x="5013460" y="2635370"/>
                  <a:ext cx="981314" cy="956126"/>
                </a:xfrm>
                <a:custGeom>
                  <a:avLst/>
                  <a:gdLst>
                    <a:gd name="connsiteX0" fmla="*/ 0 w 981314"/>
                    <a:gd name="connsiteY0" fmla="*/ 0 h 981314"/>
                    <a:gd name="connsiteX1" fmla="*/ 981314 w 981314"/>
                    <a:gd name="connsiteY1" fmla="*/ 0 h 981314"/>
                    <a:gd name="connsiteX2" fmla="*/ 981314 w 981314"/>
                    <a:gd name="connsiteY2" fmla="*/ 981314 h 981314"/>
                    <a:gd name="connsiteX3" fmla="*/ 0 w 981314"/>
                    <a:gd name="connsiteY3" fmla="*/ 981314 h 981314"/>
                    <a:gd name="connsiteX4" fmla="*/ 0 w 981314"/>
                    <a:gd name="connsiteY4" fmla="*/ 0 h 9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314" h="981314">
                      <a:moveTo>
                        <a:pt x="0" y="0"/>
                      </a:moveTo>
                      <a:lnTo>
                        <a:pt x="981314" y="0"/>
                      </a:lnTo>
                      <a:lnTo>
                        <a:pt x="981314" y="981314"/>
                      </a:lnTo>
                      <a:lnTo>
                        <a:pt x="0" y="981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de-DE" sz="2400" kern="1200" dirty="0"/>
                </a:p>
              </p:txBody>
            </p:sp>
          </p:grpSp>
          <p:sp>
            <p:nvSpPr>
              <p:cNvPr id="16" name="Gebogener Pfeil 15"/>
              <p:cNvSpPr/>
              <p:nvPr/>
            </p:nvSpPr>
            <p:spPr>
              <a:xfrm>
                <a:off x="4300756" y="2402429"/>
                <a:ext cx="3679260" cy="3584821"/>
              </a:xfrm>
              <a:prstGeom prst="circularArrow">
                <a:avLst>
                  <a:gd name="adj1" fmla="val 5201"/>
                  <a:gd name="adj2" fmla="val 335970"/>
                  <a:gd name="adj3" fmla="val 16865445"/>
                  <a:gd name="adj4" fmla="val 14874064"/>
                  <a:gd name="adj5" fmla="val 6068"/>
                </a:avLst>
              </a:prstGeom>
              <a:solidFill>
                <a:schemeClr val="bg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sp>
        <p:nvSpPr>
          <p:cNvPr id="27" name="Text Box 16"/>
          <p:cNvSpPr txBox="1">
            <a:spLocks noChangeArrowheads="1"/>
          </p:cNvSpPr>
          <p:nvPr/>
        </p:nvSpPr>
        <p:spPr bwMode="auto">
          <a:xfrm>
            <a:off x="3131840" y="4193011"/>
            <a:ext cx="2792412" cy="316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7" tIns="46798" rIns="89997" bIns="46798">
            <a:spAutoFit/>
          </a:bodyPr>
          <a:lstStyle>
            <a:lvl1pPr defTabSz="1177925" eaLnBrk="0" hangingPunct="0">
              <a:defRPr>
                <a:solidFill>
                  <a:schemeClr val="tx1"/>
                </a:solidFill>
                <a:latin typeface="Verdana" pitchFamily="34" charset="0"/>
              </a:defRPr>
            </a:lvl1pPr>
            <a:lvl2pPr marL="742950" indent="-285750" defTabSz="1177925" eaLnBrk="0" hangingPunct="0">
              <a:defRPr>
                <a:solidFill>
                  <a:schemeClr val="tx1"/>
                </a:solidFill>
                <a:latin typeface="Verdana" pitchFamily="34" charset="0"/>
              </a:defRPr>
            </a:lvl2pPr>
            <a:lvl3pPr marL="1143000" indent="-228600" defTabSz="1177925" eaLnBrk="0" hangingPunct="0">
              <a:defRPr>
                <a:solidFill>
                  <a:schemeClr val="tx1"/>
                </a:solidFill>
                <a:latin typeface="Verdana" pitchFamily="34" charset="0"/>
              </a:defRPr>
            </a:lvl3pPr>
            <a:lvl4pPr marL="1600200" indent="-228600" defTabSz="1177925" eaLnBrk="0" hangingPunct="0">
              <a:defRPr>
                <a:solidFill>
                  <a:schemeClr val="tx1"/>
                </a:solidFill>
                <a:latin typeface="Verdana" pitchFamily="34" charset="0"/>
              </a:defRPr>
            </a:lvl4pPr>
            <a:lvl5pPr marL="2057400" indent="-228600" defTabSz="1177925" eaLnBrk="0" hangingPunct="0">
              <a:defRPr>
                <a:solidFill>
                  <a:schemeClr val="tx1"/>
                </a:solidFill>
                <a:latin typeface="Verdana" pitchFamily="34" charset="0"/>
              </a:defRPr>
            </a:lvl5pPr>
            <a:lvl6pPr marL="2514600" indent="-228600" defTabSz="1177925" eaLnBrk="0" fontAlgn="base" hangingPunct="0">
              <a:spcBef>
                <a:spcPct val="0"/>
              </a:spcBef>
              <a:spcAft>
                <a:spcPct val="0"/>
              </a:spcAft>
              <a:defRPr>
                <a:solidFill>
                  <a:schemeClr val="tx1"/>
                </a:solidFill>
                <a:latin typeface="Verdana" pitchFamily="34" charset="0"/>
              </a:defRPr>
            </a:lvl6pPr>
            <a:lvl7pPr marL="2971800" indent="-228600" defTabSz="1177925" eaLnBrk="0" fontAlgn="base" hangingPunct="0">
              <a:spcBef>
                <a:spcPct val="0"/>
              </a:spcBef>
              <a:spcAft>
                <a:spcPct val="0"/>
              </a:spcAft>
              <a:defRPr>
                <a:solidFill>
                  <a:schemeClr val="tx1"/>
                </a:solidFill>
                <a:latin typeface="Verdana" pitchFamily="34" charset="0"/>
              </a:defRPr>
            </a:lvl7pPr>
            <a:lvl8pPr marL="3429000" indent="-228600" defTabSz="1177925" eaLnBrk="0" fontAlgn="base" hangingPunct="0">
              <a:spcBef>
                <a:spcPct val="0"/>
              </a:spcBef>
              <a:spcAft>
                <a:spcPct val="0"/>
              </a:spcAft>
              <a:defRPr>
                <a:solidFill>
                  <a:schemeClr val="tx1"/>
                </a:solidFill>
                <a:latin typeface="Verdana" pitchFamily="34" charset="0"/>
              </a:defRPr>
            </a:lvl8pPr>
            <a:lvl9pPr marL="3886200" indent="-228600" defTabSz="1177925"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de-DE" sz="1600" dirty="0" smtClean="0">
                <a:solidFill>
                  <a:schemeClr val="bg1"/>
                </a:solidFill>
                <a:cs typeface="Arial" charset="0"/>
              </a:rPr>
              <a:t>DATEV-Rechenzentrum</a:t>
            </a:r>
            <a:endParaRPr lang="de-DE" sz="1600" dirty="0">
              <a:solidFill>
                <a:schemeClr val="bg1"/>
              </a:solidFill>
              <a:cs typeface="Arial" charset="0"/>
            </a:endParaRPr>
          </a:p>
        </p:txBody>
      </p:sp>
      <p:sp>
        <p:nvSpPr>
          <p:cNvPr id="28" name="Gebogener Pfeil 27"/>
          <p:cNvSpPr/>
          <p:nvPr/>
        </p:nvSpPr>
        <p:spPr>
          <a:xfrm rot="2802320">
            <a:off x="3849486" y="3065608"/>
            <a:ext cx="3185423" cy="2357986"/>
          </a:xfrm>
          <a:prstGeom prst="circularArrow">
            <a:avLst>
              <a:gd name="adj1" fmla="val 5201"/>
              <a:gd name="adj2" fmla="val 335970"/>
              <a:gd name="adj3" fmla="val 16865445"/>
              <a:gd name="adj4" fmla="val 14874064"/>
              <a:gd name="adj5" fmla="val 6068"/>
            </a:avLst>
          </a:prstGeom>
          <a:solidFill>
            <a:schemeClr val="bg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Gebogener Pfeil 28"/>
          <p:cNvSpPr/>
          <p:nvPr/>
        </p:nvSpPr>
        <p:spPr>
          <a:xfrm rot="10307920">
            <a:off x="3970984" y="3880204"/>
            <a:ext cx="3185423" cy="2357986"/>
          </a:xfrm>
          <a:prstGeom prst="circularArrow">
            <a:avLst>
              <a:gd name="adj1" fmla="val 5201"/>
              <a:gd name="adj2" fmla="val 335970"/>
              <a:gd name="adj3" fmla="val 16865445"/>
              <a:gd name="adj4" fmla="val 14874064"/>
              <a:gd name="adj5" fmla="val 6068"/>
            </a:avLst>
          </a:prstGeom>
          <a:solidFill>
            <a:schemeClr val="bg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Abgerundetes Rechteck 29"/>
          <p:cNvSpPr/>
          <p:nvPr/>
        </p:nvSpPr>
        <p:spPr bwMode="auto">
          <a:xfrm>
            <a:off x="2278914" y="5075131"/>
            <a:ext cx="2922250" cy="1271177"/>
          </a:xfrm>
          <a:prstGeom prst="roundRect">
            <a:avLst>
              <a:gd name="adj" fmla="val 14261"/>
            </a:avLst>
          </a:prstGeom>
          <a:solidFill>
            <a:schemeClr val="accent3">
              <a:lumMod val="6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t" anchorCtr="0" compatLnSpc="1">
            <a:prstTxWarp prst="textNoShape">
              <a:avLst/>
            </a:prstTxWarp>
          </a:bodyPr>
          <a:lstStyle/>
          <a:p>
            <a:pPr defTabSz="926889">
              <a:lnSpc>
                <a:spcPct val="100000"/>
              </a:lnSpc>
            </a:pPr>
            <a:r>
              <a:rPr lang="de-DE" sz="1600" dirty="0" smtClean="0">
                <a:solidFill>
                  <a:srgbClr val="000000">
                    <a:lumMod val="95000"/>
                    <a:lumOff val="5000"/>
                  </a:srgbClr>
                </a:solidFill>
                <a:ea typeface="Verdana" pitchFamily="34" charset="0"/>
                <a:cs typeface="Verdana" pitchFamily="34" charset="0"/>
              </a:rPr>
              <a:t>fast </a:t>
            </a:r>
            <a:r>
              <a:rPr lang="de-DE" sz="1600" dirty="0">
                <a:solidFill>
                  <a:srgbClr val="000000">
                    <a:lumMod val="95000"/>
                    <a:lumOff val="5000"/>
                  </a:srgbClr>
                </a:solidFill>
                <a:ea typeface="Verdana" pitchFamily="34" charset="0"/>
                <a:cs typeface="Verdana" pitchFamily="34" charset="0"/>
              </a:rPr>
              <a:t>automatisch</a:t>
            </a:r>
            <a:r>
              <a:rPr lang="de-DE" sz="1600" dirty="0" smtClean="0">
                <a:solidFill>
                  <a:srgbClr val="000000">
                    <a:lumMod val="95000"/>
                    <a:lumOff val="5000"/>
                  </a:srgbClr>
                </a:solidFill>
                <a:ea typeface="Verdana" pitchFamily="34" charset="0"/>
                <a:cs typeface="Verdana" pitchFamily="34" charset="0"/>
              </a:rPr>
              <a:t>:</a:t>
            </a:r>
          </a:p>
        </p:txBody>
      </p:sp>
      <p:sp>
        <p:nvSpPr>
          <p:cNvPr id="31" name="AutoShape 21"/>
          <p:cNvSpPr>
            <a:spLocks noChangeArrowheads="1"/>
          </p:cNvSpPr>
          <p:nvPr/>
        </p:nvSpPr>
        <p:spPr bwMode="auto">
          <a:xfrm>
            <a:off x="2386856" y="5457875"/>
            <a:ext cx="2687516" cy="806880"/>
          </a:xfrm>
          <a:prstGeom prst="roundRect">
            <a:avLst>
              <a:gd name="adj" fmla="val 16667"/>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square" lIns="90000" tIns="46800" rIns="90000" bIns="46800" anchor="t" anchorCtr="0"/>
          <a:lstStyle/>
          <a:p>
            <a:pPr defTabSz="926889">
              <a:lnSpc>
                <a:spcPct val="100000"/>
              </a:lnSpc>
            </a:pPr>
            <a:endParaRPr lang="de-DE" sz="1050" dirty="0">
              <a:solidFill>
                <a:srgbClr val="000000">
                  <a:lumMod val="95000"/>
                  <a:lumOff val="5000"/>
                </a:srgbClr>
              </a:solidFill>
              <a:latin typeface="Verdana" pitchFamily="34" charset="0"/>
              <a:ea typeface="Verdana" pitchFamily="34" charset="0"/>
              <a:cs typeface="Verdana" pitchFamily="34" charset="0"/>
            </a:endParaRPr>
          </a:p>
        </p:txBody>
      </p:sp>
      <p:sp>
        <p:nvSpPr>
          <p:cNvPr id="33" name="AutoShape 8"/>
          <p:cNvSpPr>
            <a:spLocks noChangeArrowheads="1"/>
          </p:cNvSpPr>
          <p:nvPr/>
        </p:nvSpPr>
        <p:spPr bwMode="auto">
          <a:xfrm>
            <a:off x="2580862" y="5589240"/>
            <a:ext cx="2337988" cy="598463"/>
          </a:xfrm>
          <a:prstGeom prst="roundRect">
            <a:avLst>
              <a:gd name="adj" fmla="val 6463"/>
            </a:avLst>
          </a:prstGeom>
          <a:solidFill>
            <a:srgbClr val="DBF3C2"/>
          </a:solidFill>
          <a:ln w="12700">
            <a:noFill/>
            <a:headEnd/>
            <a:tailEnd/>
          </a:ln>
          <a:extLst/>
        </p:spPr>
        <p:style>
          <a:lnRef idx="1">
            <a:schemeClr val="accent2"/>
          </a:lnRef>
          <a:fillRef idx="3">
            <a:schemeClr val="accent2"/>
          </a:fillRef>
          <a:effectRef idx="2">
            <a:schemeClr val="accent2"/>
          </a:effectRef>
          <a:fontRef idx="minor">
            <a:schemeClr val="lt1"/>
          </a:fontRef>
        </p:style>
        <p:txBody>
          <a:bodyPr lIns="89891" tIns="46749" rIns="89891" bIns="46749" anchor="ctr" anchorCtr="1"/>
          <a:lstStyle/>
          <a:p>
            <a:pPr defTabSz="926889">
              <a:lnSpc>
                <a:spcPct val="100000"/>
              </a:lnSpc>
            </a:pPr>
            <a:r>
              <a:rPr lang="de-DE" sz="1400" dirty="0" smtClean="0">
                <a:solidFill>
                  <a:srgbClr val="000000">
                    <a:lumMod val="95000"/>
                    <a:lumOff val="5000"/>
                  </a:srgbClr>
                </a:solidFill>
                <a:latin typeface="Verdana" pitchFamily="34" charset="0"/>
                <a:ea typeface="Verdana" pitchFamily="34" charset="0"/>
                <a:cs typeface="Verdana" pitchFamily="34" charset="0"/>
              </a:rPr>
              <a:t>Rechnungen zahlen</a:t>
            </a:r>
            <a:endParaRPr lang="de-DE" sz="1400" dirty="0">
              <a:solidFill>
                <a:srgbClr val="000000">
                  <a:lumMod val="95000"/>
                  <a:lumOff val="5000"/>
                </a:srgbClr>
              </a:solidFill>
              <a:latin typeface="Verdana" pitchFamily="34" charset="0"/>
              <a:ea typeface="Verdana" pitchFamily="34" charset="0"/>
              <a:cs typeface="Verdana" pitchFamily="34" charset="0"/>
            </a:endParaRPr>
          </a:p>
        </p:txBody>
      </p:sp>
      <p:pic>
        <p:nvPicPr>
          <p:cNvPr id="34" name="Picture 9"/>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4349250">
            <a:off x="4652583" y="5357709"/>
            <a:ext cx="609646" cy="61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79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06" y="1786762"/>
            <a:ext cx="4705439" cy="438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a:t>Digitale Belege optimieren das Zahlen von Rechnungen</a:t>
            </a:r>
          </a:p>
        </p:txBody>
      </p:sp>
      <p:sp>
        <p:nvSpPr>
          <p:cNvPr id="4" name="Foliennummernplatzhalter 3"/>
          <p:cNvSpPr>
            <a:spLocks noGrp="1"/>
          </p:cNvSpPr>
          <p:nvPr>
            <p:ph type="sldNum" sz="quarter" idx="10"/>
          </p:nvPr>
        </p:nvSpPr>
        <p:spPr/>
        <p:txBody>
          <a:bodyPr/>
          <a:lstStyle/>
          <a:p>
            <a:pPr>
              <a:defRPr/>
            </a:pPr>
            <a:fld id="{C3C7A4B9-F1D9-4DEB-9DAE-FDDE7897A0F5}" type="slidenum">
              <a:rPr lang="de-DE" smtClean="0">
                <a:solidFill>
                  <a:srgbClr val="000000"/>
                </a:solidFill>
              </a:rPr>
              <a:pPr>
                <a:defRPr/>
              </a:pPr>
              <a:t>9</a:t>
            </a:fld>
            <a:endParaRPr lang="de-DE" dirty="0">
              <a:solidFill>
                <a:srgbClr val="000000"/>
              </a:solidFill>
            </a:endParaRPr>
          </a:p>
        </p:txBody>
      </p:sp>
      <p:sp>
        <p:nvSpPr>
          <p:cNvPr id="5" name="Datumsplatzhalter 4"/>
          <p:cNvSpPr>
            <a:spLocks noGrp="1"/>
          </p:cNvSpPr>
          <p:nvPr>
            <p:ph type="dt" sz="half" idx="11"/>
          </p:nvPr>
        </p:nvSpPr>
        <p:spPr/>
        <p:txBody>
          <a:bodyPr/>
          <a:lstStyle/>
          <a:p>
            <a:pPr>
              <a:defRPr/>
            </a:pPr>
            <a:fld id="{42C4C94C-793B-4798-908C-8147AFE5629E}" type="datetime1">
              <a:rPr lang="de-DE" smtClean="0">
                <a:solidFill>
                  <a:srgbClr val="000000"/>
                </a:solidFill>
              </a:rPr>
              <a:t>03.12.14</a:t>
            </a:fld>
            <a:r>
              <a:rPr lang="de-DE" smtClean="0">
                <a:solidFill>
                  <a:srgbClr val="000000"/>
                </a:solidFill>
              </a:rPr>
              <a:t> </a:t>
            </a:r>
          </a:p>
          <a:p>
            <a:pPr>
              <a:defRPr/>
            </a:pPr>
            <a:r>
              <a:rPr lang="de-DE" smtClean="0">
                <a:solidFill>
                  <a:srgbClr val="000000"/>
                </a:solidFill>
              </a:rPr>
              <a:t>		</a:t>
            </a:r>
            <a:endParaRPr lang="de-DE" dirty="0">
              <a:solidFill>
                <a:srgbClr val="000000"/>
              </a:solidFill>
            </a:endParaRPr>
          </a:p>
        </p:txBody>
      </p:sp>
      <p:sp>
        <p:nvSpPr>
          <p:cNvPr id="9" name="Abgerundetes Rechteck 8"/>
          <p:cNvSpPr/>
          <p:nvPr/>
        </p:nvSpPr>
        <p:spPr bwMode="auto">
          <a:xfrm>
            <a:off x="899592" y="4725144"/>
            <a:ext cx="3240360" cy="1801303"/>
          </a:xfrm>
          <a:prstGeom prst="roundRect">
            <a:avLst>
              <a:gd name="adj" fmla="val 6570"/>
            </a:avLst>
          </a:prstGeom>
          <a:solidFill>
            <a:schemeClr val="accent2">
              <a:lumMod val="75000"/>
            </a:schemeClr>
          </a:solidFill>
          <a:effectLst>
            <a:outerShdw blurRad="50800" dist="38100" dir="2700000" algn="tl" rotWithShape="0">
              <a:prstClr val="black">
                <a:alpha val="40000"/>
              </a:prstClr>
            </a:outerShdw>
          </a:effectLst>
          <a:extLst/>
        </p:spPr>
        <p:txBody>
          <a:bodyPr wrap="square" rtlCol="0" anchor="ctr" anchorCtr="0">
            <a:noAutofit/>
          </a:bodyPr>
          <a:lstStyle/>
          <a:p>
            <a:pPr marL="285750" indent="-285750" algn="l">
              <a:lnSpc>
                <a:spcPct val="100000"/>
              </a:lnSpc>
              <a:spcBef>
                <a:spcPts val="1080"/>
              </a:spcBef>
              <a:buFont typeface="Wingdings" panose="05000000000000000000" pitchFamily="2" charset="2"/>
              <a:buChar char="§"/>
            </a:pPr>
            <a:r>
              <a:rPr lang="de-DE" sz="1600" dirty="0"/>
              <a:t>Zahlungsträger füllen sich von selbst </a:t>
            </a:r>
          </a:p>
          <a:p>
            <a:pPr marL="285750" indent="-285750" algn="l">
              <a:lnSpc>
                <a:spcPct val="100000"/>
              </a:lnSpc>
              <a:spcBef>
                <a:spcPts val="1080"/>
              </a:spcBef>
              <a:buFont typeface="Wingdings" panose="05000000000000000000" pitchFamily="2" charset="2"/>
              <a:buChar char="§"/>
            </a:pPr>
            <a:r>
              <a:rPr lang="de-DE" sz="1600" dirty="0"/>
              <a:t>Zahlung sofort an die Bank senden oder Zahlungsziel ausnutzen</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1" y="1751356"/>
            <a:ext cx="3672409" cy="4423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053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itelmaster">
  <a:themeElements>
    <a:clrScheme name="Titelmaster 1">
      <a:dk1>
        <a:srgbClr val="000000"/>
      </a:dk1>
      <a:lt1>
        <a:srgbClr val="FFFFFF"/>
      </a:lt1>
      <a:dk2>
        <a:srgbClr val="000000"/>
      </a:dk2>
      <a:lt2>
        <a:srgbClr val="DDDDDD"/>
      </a:lt2>
      <a:accent1>
        <a:srgbClr val="969696"/>
      </a:accent1>
      <a:accent2>
        <a:srgbClr val="ADD6DB"/>
      </a:accent2>
      <a:accent3>
        <a:srgbClr val="FFFFFF"/>
      </a:accent3>
      <a:accent4>
        <a:srgbClr val="000000"/>
      </a:accent4>
      <a:accent5>
        <a:srgbClr val="C9C9C9"/>
      </a:accent5>
      <a:accent6>
        <a:srgbClr val="9CC2C6"/>
      </a:accent6>
      <a:hlink>
        <a:srgbClr val="6BB5BF"/>
      </a:hlink>
      <a:folHlink>
        <a:srgbClr val="007E8C"/>
      </a:folHlink>
    </a:clrScheme>
    <a:fontScheme name="Titelmaster">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27100" rtl="0" eaLnBrk="1" fontAlgn="base" latinLnBrk="0" hangingPunct="1">
          <a:lnSpc>
            <a:spcPct val="90000"/>
          </a:lnSpc>
          <a:spcBef>
            <a:spcPct val="0"/>
          </a:spcBef>
          <a:spcAft>
            <a:spcPct val="0"/>
          </a:spcAft>
          <a:buClrTx/>
          <a:buSzTx/>
          <a:buFontTx/>
          <a:buNone/>
          <a:tabLst/>
          <a:defRPr kumimoji="0" lang="de-DE" sz="9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27100" rtl="0" eaLnBrk="1" fontAlgn="base" latinLnBrk="0" hangingPunct="1">
          <a:lnSpc>
            <a:spcPct val="90000"/>
          </a:lnSpc>
          <a:spcBef>
            <a:spcPct val="0"/>
          </a:spcBef>
          <a:spcAft>
            <a:spcPct val="0"/>
          </a:spcAft>
          <a:buClrTx/>
          <a:buSzTx/>
          <a:buFontTx/>
          <a:buNone/>
          <a:tabLst/>
          <a:defRPr kumimoji="0" lang="de-DE" sz="9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itelmaster 1">
        <a:dk1>
          <a:srgbClr val="000000"/>
        </a:dk1>
        <a:lt1>
          <a:srgbClr val="FFFFFF"/>
        </a:lt1>
        <a:dk2>
          <a:srgbClr val="000000"/>
        </a:dk2>
        <a:lt2>
          <a:srgbClr val="DDDDDD"/>
        </a:lt2>
        <a:accent1>
          <a:srgbClr val="969696"/>
        </a:accent1>
        <a:accent2>
          <a:srgbClr val="ADD6DB"/>
        </a:accent2>
        <a:accent3>
          <a:srgbClr val="FFFFFF"/>
        </a:accent3>
        <a:accent4>
          <a:srgbClr val="000000"/>
        </a:accent4>
        <a:accent5>
          <a:srgbClr val="C9C9C9"/>
        </a:accent5>
        <a:accent6>
          <a:srgbClr val="9CC2C6"/>
        </a:accent6>
        <a:hlink>
          <a:srgbClr val="6BB5BF"/>
        </a:hlink>
        <a:folHlink>
          <a:srgbClr val="007E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DATEV_fb</Template>
  <TotalTime>0</TotalTime>
  <Words>903</Words>
  <Application>Microsoft Macintosh PowerPoint</Application>
  <PresentationFormat>Bildschirmpräsentation (4:3)</PresentationFormat>
  <Paragraphs>265</Paragraphs>
  <Slides>23</Slides>
  <Notes>10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Titelmaster</vt:lpstr>
      <vt:lpstr>PowerPoint-Präsentation</vt:lpstr>
      <vt:lpstr>Agenda</vt:lpstr>
      <vt:lpstr>Wir sind….</vt:lpstr>
      <vt:lpstr>Die Arbeit hinter der Arbeit</vt:lpstr>
      <vt:lpstr>Arbeitsabläufe vereinfachen</vt:lpstr>
      <vt:lpstr>DATEV Unternehmen online – die Lösung für kaufmännische Unternehmensprozesse </vt:lpstr>
      <vt:lpstr>Rechnungen digitalisieren – Überblick behalten</vt:lpstr>
      <vt:lpstr>DATEV Unternehmen online – die Lösung für kaufmännische Unternehmensprozesse </vt:lpstr>
      <vt:lpstr>Digitale Belege optimieren das Zahlen von Rechnungen</vt:lpstr>
      <vt:lpstr>Ausstehende Zahlungen im Überblick</vt:lpstr>
      <vt:lpstr>DATEV Unternehmen online – die Lösung für kaufmännische Unternehmensprozesse </vt:lpstr>
      <vt:lpstr>Kontoumsätze einfach prüfen</vt:lpstr>
      <vt:lpstr>Kontoumsätze schneller prüfen</vt:lpstr>
      <vt:lpstr>Bestens beraten mit in Unternehmen online verfügbaren Auswertungen</vt:lpstr>
      <vt:lpstr>Weitere Unternehmensprozesse digitalisieren</vt:lpstr>
      <vt:lpstr>Lohnstunden – einfach vorerfassen</vt:lpstr>
      <vt:lpstr>Barbelege digitalisieren – die Basis für das Kassenbuch</vt:lpstr>
      <vt:lpstr>PowerPoint-Präsentation</vt:lpstr>
      <vt:lpstr>DATEV Unternehmen online</vt:lpstr>
      <vt:lpstr>DATEV Unternehmen online Vorteile für Ihr Unternehmen</vt:lpstr>
      <vt:lpstr>Technische Voraussetzungen </vt:lpstr>
      <vt:lpstr>Herzlichen Dank für Ihre Aufmerksamkeit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2012-07-06T09:32:56Z</dcterms:created>
  <dcterms:modified xsi:type="dcterms:W3CDTF">2014-12-03T15:57:31Z</dcterms:modified>
</cp:coreProperties>
</file>